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47"/>
  </p:notesMasterIdLst>
  <p:sldIdLst>
    <p:sldId id="256" r:id="rId5"/>
    <p:sldId id="371" r:id="rId6"/>
    <p:sldId id="369" r:id="rId7"/>
    <p:sldId id="372" r:id="rId8"/>
    <p:sldId id="374" r:id="rId9"/>
    <p:sldId id="373" r:id="rId10"/>
    <p:sldId id="375" r:id="rId11"/>
    <p:sldId id="376" r:id="rId12"/>
    <p:sldId id="354" r:id="rId13"/>
    <p:sldId id="377" r:id="rId14"/>
    <p:sldId id="303" r:id="rId15"/>
    <p:sldId id="306" r:id="rId16"/>
    <p:sldId id="340" r:id="rId17"/>
    <p:sldId id="341" r:id="rId18"/>
    <p:sldId id="300" r:id="rId19"/>
    <p:sldId id="318" r:id="rId20"/>
    <p:sldId id="319" r:id="rId21"/>
    <p:sldId id="308" r:id="rId22"/>
    <p:sldId id="368" r:id="rId23"/>
    <p:sldId id="310" r:id="rId24"/>
    <p:sldId id="309" r:id="rId25"/>
    <p:sldId id="350" r:id="rId26"/>
    <p:sldId id="304" r:id="rId27"/>
    <p:sldId id="347" r:id="rId28"/>
    <p:sldId id="348" r:id="rId29"/>
    <p:sldId id="349" r:id="rId30"/>
    <p:sldId id="317" r:id="rId31"/>
    <p:sldId id="363" r:id="rId32"/>
    <p:sldId id="339" r:id="rId33"/>
    <p:sldId id="301" r:id="rId34"/>
    <p:sldId id="302" r:id="rId35"/>
    <p:sldId id="351" r:id="rId36"/>
    <p:sldId id="330" r:id="rId37"/>
    <p:sldId id="331" r:id="rId38"/>
    <p:sldId id="343" r:id="rId39"/>
    <p:sldId id="336" r:id="rId40"/>
    <p:sldId id="314" r:id="rId41"/>
    <p:sldId id="316" r:id="rId42"/>
    <p:sldId id="364" r:id="rId43"/>
    <p:sldId id="365" r:id="rId44"/>
    <p:sldId id="258" r:id="rId45"/>
    <p:sldId id="37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371"/>
            <p14:sldId id="369"/>
            <p14:sldId id="372"/>
            <p14:sldId id="374"/>
            <p14:sldId id="373"/>
            <p14:sldId id="375"/>
            <p14:sldId id="376"/>
            <p14:sldId id="354"/>
            <p14:sldId id="377"/>
          </p14:sldIdLst>
        </p14:section>
        <p14:section name="Untitled Section" id="{2BE8C0B0-CD57-493F-A108-8702C42E81B9}">
          <p14:sldIdLst>
            <p14:sldId id="303"/>
            <p14:sldId id="306"/>
            <p14:sldId id="340"/>
            <p14:sldId id="341"/>
            <p14:sldId id="300"/>
            <p14:sldId id="318"/>
            <p14:sldId id="319"/>
          </p14:sldIdLst>
        </p14:section>
        <p14:section name="Untitled Section" id="{0CF2A6AD-360E-47FB-8ECD-F1C6673DB12B}">
          <p14:sldIdLst>
            <p14:sldId id="308"/>
            <p14:sldId id="368"/>
            <p14:sldId id="310"/>
            <p14:sldId id="309"/>
          </p14:sldIdLst>
        </p14:section>
        <p14:section name="Untitled Section" id="{D51CC400-5DF8-4A6C-ADC1-A87CE5CA3973}">
          <p14:sldIdLst>
            <p14:sldId id="350"/>
            <p14:sldId id="304"/>
            <p14:sldId id="347"/>
            <p14:sldId id="348"/>
          </p14:sldIdLst>
        </p14:section>
        <p14:section name="Untitled Section" id="{0206B3E8-1DBC-4C0D-82BA-4739B977B209}">
          <p14:sldIdLst>
            <p14:sldId id="349"/>
          </p14:sldIdLst>
        </p14:section>
        <p14:section name="Untitled Section" id="{E420C153-046F-4F9A-A67B-F9DFDB384FD5}">
          <p14:sldIdLst>
            <p14:sldId id="317"/>
          </p14:sldIdLst>
        </p14:section>
        <p14:section name="Untitled Section" id="{8C215FAF-8C8E-4CC3-BCF9-5C81EBFA6455}">
          <p14:sldIdLst>
            <p14:sldId id="363"/>
            <p14:sldId id="339"/>
            <p14:sldId id="301"/>
            <p14:sldId id="302"/>
          </p14:sldIdLst>
        </p14:section>
        <p14:section name="Untitled Section" id="{1EAE97E2-206D-4D7F-A763-B7C26C7DB8B4}">
          <p14:sldIdLst>
            <p14:sldId id="351"/>
            <p14:sldId id="330"/>
            <p14:sldId id="331"/>
          </p14:sldIdLst>
        </p14:section>
        <p14:section name="Untitled Section" id="{34C2BFF6-4C2B-4BCF-A750-1E98827FDDB6}">
          <p14:sldIdLst>
            <p14:sldId id="343"/>
            <p14:sldId id="336"/>
          </p14:sldIdLst>
        </p14:section>
        <p14:section name="Untitled Section" id="{42ADF8C5-8C5C-40B2-AF2C-9C67A4D4E44D}">
          <p14:sldIdLst>
            <p14:sldId id="314"/>
            <p14:sldId id="316"/>
          </p14:sldIdLst>
        </p14:section>
        <p14:section name="Untitled Section" id="{02B7D6B7-14DE-49C3-89F5-6AA3849D57E0}">
          <p14:sldIdLst>
            <p14:sldId id="364"/>
            <p14:sldId id="365"/>
          </p14:sldIdLst>
        </p14:section>
        <p14:section name="Untitled Section" id="{835FC299-188D-4CE8-BDCC-334E65879594}">
          <p14:sldIdLst>
            <p14:sldId id="258"/>
            <p14:sldId id="379"/>
          </p14:sldIdLst>
        </p14:section>
      </p14:sectionLst>
    </p:ex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85600" autoAdjust="0"/>
  </p:normalViewPr>
  <p:slideViewPr>
    <p:cSldViewPr snapToGrid="0">
      <p:cViewPr varScale="1">
        <p:scale>
          <a:sx n="50" d="100"/>
          <a:sy n="50" d="100"/>
        </p:scale>
        <p:origin x="1168" y="44"/>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88" d="100"/>
          <a:sy n="88" d="100"/>
        </p:scale>
        <p:origin x="-382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260E992E-EC59-4B57-BE99-D8193ED5DB8F}" type="presOf" srcId="{E165F015-84C1-40FE-90EE-6A2F58A3226B}" destId="{5C1EA618-23F5-4250-8643-9EEAEBBAAECC}"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55E193DB-5A81-49CF-992F-37AA96C174C3}" type="presOf" srcId="{BFB397D4-2396-4180-B631-7692F60CBB3B}" destId="{C41F05EE-0767-4167-AB48-90F5166518FE}" srcOrd="1"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787DDFD6-BD41-4E16-BD66-0F9C9A649CEA}" type="presOf" srcId="{EB17A220-2E7F-4195-A32E-60D6A23B81AD}" destId="{53B9ED1B-25B0-42A4-BC16-E11BAD79C262}" srcOrd="1"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9523AC77-D87F-42D2-98A7-A7169AC6F688}" type="presOf" srcId="{ADE7B611-4DA9-482B-AD3E-47D37E0D2E40}" destId="{55371FD5-665B-4201-BD8E-AF69B9DDD1CB}"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8D1A5B9A-DC9B-4CD7-BF20-046910FC3AB1}" type="presOf" srcId="{7B4FDCD2-B788-4824-B975-7FA55B24D4A0}" destId="{3F651334-D96D-4BE1-99EB-8ACEB0730255}"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6E30FEAC-77D9-4939-A63F-E8F937087110}" type="presOf" srcId="{D5C06BE2-0860-4ACA-AD7A-7BB7801D5C2B}" destId="{040FA375-1DAC-451B-9006-6D2AEC512B53}"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F7D2FF63-4D35-40D3-B133-5494021D612C}" type="presOf" srcId="{7F58225B-D8B3-4DCF-9BF0-CE167538D7C0}" destId="{93D0EDE7-733B-4DBD-ACAC-601919483D04}"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2DC19A9-63F7-4D09-A456-67849F882B09}" type="presOf" srcId="{649C8CF8-D35E-4753-8CDB-6EAABB5C1ECF}" destId="{91D82B68-28FE-4CD8-B666-2E1115184573}" srcOrd="1" destOrd="0" presId="urn:microsoft.com/office/officeart/2005/8/layout/orgChart1"/>
    <dgm:cxn modelId="{2A130774-CB57-433F-9466-0B949DC76459}" type="presOf" srcId="{0C2FD135-4B05-4A00-A89C-33E2AB1AD40A}" destId="{8E387308-5884-476C-A86D-2081CBBA7F30}"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1002937D-9B4F-4577-B36D-A306660256C7}" type="presOf" srcId="{2BBDA2E3-500D-4F4E-9D79-96B7EE800291}" destId="{7A7C9D79-9CDD-429F-BCDF-8F5D6271BB35}"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2EF90015-CD2C-4B97-A112-0DE439D73C8B}" type="presOf" srcId="{D6663DCB-8007-4109-9D35-B61FE32F9727}" destId="{1118A947-73BD-4340-B309-5DE78CB30B53}" srcOrd="1"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8CA75076-663B-4D38-90E7-18DB42647AE7}" type="presOf" srcId="{BFB397D4-2396-4180-B631-7692F60CBB3B}" destId="{0165315F-5017-48A8-A4EA-EB23A9CBFD1B}"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01B69CE0-8230-4D57-B8B9-068D6849551A}" type="presOf" srcId="{C51E46C3-E7EE-4A88-AE32-CD9A27520A2D}" destId="{720C10DB-C345-4620-B59F-708994558782}"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94AFC49-A9DE-4C1F-B632-C7BB21C61847}" type="presOf" srcId="{649C8CF8-D35E-4753-8CDB-6EAABB5C1ECF}" destId="{015BFCA0-D7B4-4524-A9FC-58703D254F55}"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53197FA0-723F-489E-BC1A-FB7984FC08C3}" type="presOf" srcId="{BAA803AC-7148-4528-8808-A6F4DBCF1AD9}" destId="{1F24BB10-C223-4313-B27F-B22B096A44BB}"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17/06/2015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name is </a:t>
            </a:r>
            <a:r>
              <a:rPr lang="en-US" b="1" dirty="0" smtClean="0"/>
              <a:t>The Universal Windows Platform</a:t>
            </a:r>
          </a:p>
          <a:p>
            <a:r>
              <a:rPr lang="en-US" dirty="0" smtClean="0"/>
              <a:t>Used to be called </a:t>
            </a:r>
            <a:r>
              <a:rPr lang="en-US" b="1" dirty="0" smtClean="0"/>
              <a:t>The Windows Application Platform</a:t>
            </a:r>
            <a:endParaRPr lang="en-US" b="1" dirty="0"/>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What</a:t>
            </a:r>
            <a:r>
              <a:rPr lang="en-US" sz="800" baseline="0" dirty="0" smtClean="0"/>
              <a:t> does this mean for the Developer?</a:t>
            </a:r>
          </a:p>
          <a:p>
            <a:r>
              <a:rPr lang="en-US" sz="800" baseline="0" dirty="0" smtClean="0"/>
              <a:t>Many products under a device family / Windows SKU</a:t>
            </a:r>
          </a:p>
          <a:p>
            <a:r>
              <a:rPr lang="en-US" sz="1600" b="1" baseline="0" dirty="0" smtClean="0"/>
              <a:t>When building an App for windows 10, you are targeting one or more of these device families (key point of session)</a:t>
            </a:r>
          </a:p>
          <a:p>
            <a:endParaRPr lang="en-US" sz="1600" b="0" baseline="0" dirty="0" smtClean="0"/>
          </a:p>
          <a:p>
            <a:r>
              <a:rPr lang="en-US" sz="1600" b="0" baseline="0" dirty="0" smtClean="0"/>
              <a:t>You are not targeting everything</a:t>
            </a:r>
          </a:p>
          <a:p>
            <a:pPr marL="285750" indent="-285750">
              <a:buFont typeface="Arial" panose="020B0604020202020204" pitchFamily="34" charset="0"/>
              <a:buChar char="•"/>
            </a:pPr>
            <a:r>
              <a:rPr lang="en-US" sz="1600" b="0" baseline="0" dirty="0" smtClean="0"/>
              <a:t>Accidental message that Developers may get is “sounds like a lot of work to get this working everywhere”</a:t>
            </a:r>
          </a:p>
          <a:p>
            <a:pPr marL="285750" indent="-285750">
              <a:buFont typeface="Arial" panose="020B0604020202020204" pitchFamily="34" charset="0"/>
              <a:buChar char="•"/>
            </a:pPr>
            <a:r>
              <a:rPr lang="en-US" sz="1600" b="0" baseline="0" dirty="0" smtClean="0"/>
              <a:t>Reality is that you will still have specific projects that you work -&gt; Build a mobile app that is accessible from our Corporate devices</a:t>
            </a:r>
          </a:p>
          <a:p>
            <a:pPr marL="285750" indent="-285750">
              <a:buFont typeface="Arial" panose="020B0604020202020204" pitchFamily="34" charset="0"/>
              <a:buChar char="•"/>
            </a:pPr>
            <a:endParaRPr lang="en-US" sz="1600" b="0" baseline="0" dirty="0" smtClean="0"/>
          </a:p>
          <a:p>
            <a:pPr marL="0" indent="0">
              <a:buFont typeface="Arial" panose="020B0604020202020204" pitchFamily="34" charset="0"/>
              <a:buNone/>
            </a:pPr>
            <a:r>
              <a:rPr lang="en-US" sz="1600" b="0" baseline="0" dirty="0" smtClean="0"/>
              <a:t>Series of services and capabilities are unified across all devices</a:t>
            </a:r>
          </a:p>
          <a:p>
            <a:pPr marL="0" indent="0">
              <a:buFont typeface="Arial" panose="020B0604020202020204" pitchFamily="34" charset="0"/>
              <a:buNone/>
            </a:pPr>
            <a:r>
              <a:rPr lang="en-US" sz="1600" b="0" baseline="0" dirty="0" smtClean="0"/>
              <a:t>Inking – everywhere… not a special API just for mobile… not a special API just for </a:t>
            </a:r>
            <a:r>
              <a:rPr lang="en-US" sz="1600" b="0" baseline="0" dirty="0" err="1" smtClean="0"/>
              <a:t>HoloLens</a:t>
            </a:r>
            <a:endParaRPr lang="en-US" sz="1600" b="0" baseline="0" dirty="0" smtClean="0"/>
          </a:p>
          <a:p>
            <a:pPr marL="0" indent="0">
              <a:buFont typeface="Arial" panose="020B0604020202020204" pitchFamily="34" charset="0"/>
              <a:buNone/>
            </a:pPr>
            <a:r>
              <a:rPr lang="en-US" sz="1600" b="0" baseline="0" dirty="0" smtClean="0"/>
              <a:t>One SDK, one API for building application across all Product Families in the UWP (Universal Windows Platform)</a:t>
            </a:r>
            <a:endParaRPr lang="en-US" sz="1600" b="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17</a:t>
            </a:fld>
            <a:endParaRPr lang="en-US">
              <a:solidFill>
                <a:prstClr val="black"/>
              </a:solidFill>
              <a:latin typeface="Arial"/>
            </a:endParaRPr>
          </a:p>
        </p:txBody>
      </p:sp>
    </p:spTree>
    <p:extLst>
      <p:ext uri="{BB962C8B-B14F-4D97-AF65-F5344CB8AC3E}">
        <p14:creationId xmlns:p14="http://schemas.microsoft.com/office/powerpoint/2010/main" val="3845690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 API is reliable and guaranteed</a:t>
            </a:r>
            <a:r>
              <a:rPr lang="en-US" baseline="0" dirty="0" smtClean="0"/>
              <a:t> across devices</a:t>
            </a:r>
          </a:p>
          <a:p>
            <a:r>
              <a:rPr lang="en-US" baseline="0" dirty="0" smtClean="0"/>
              <a:t>Historically, this was not true</a:t>
            </a:r>
          </a:p>
          <a:p>
            <a:pPr marL="171450" indent="-171450">
              <a:buFont typeface="Arial" panose="020B0604020202020204" pitchFamily="34" charset="0"/>
              <a:buChar char="•"/>
            </a:pPr>
            <a:r>
              <a:rPr lang="en-US" baseline="0" dirty="0" smtClean="0"/>
              <a:t>Windows Mobile had different namespaces</a:t>
            </a:r>
          </a:p>
          <a:p>
            <a:endParaRPr lang="en-US" baseline="0" dirty="0" smtClean="0"/>
          </a:p>
          <a:p>
            <a:r>
              <a:rPr lang="en-US" baseline="0" dirty="0" smtClean="0"/>
              <a:t>Notepad screenshot shows exploring API files on disk</a:t>
            </a:r>
          </a:p>
          <a:p>
            <a:pPr marL="171450" indent="-171450">
              <a:buFont typeface="Arial" panose="020B0604020202020204" pitchFamily="34" charset="0"/>
              <a:buChar char="•"/>
            </a:pPr>
            <a:r>
              <a:rPr lang="en-US" baseline="0" dirty="0" smtClean="0"/>
              <a:t>End up with a simple XML file that is the definition of the API</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API Contract is metadata that exposes underlying APIs and versions</a:t>
            </a:r>
          </a:p>
          <a:p>
            <a:pPr marL="171450" indent="-171450">
              <a:buFont typeface="Arial" panose="020B0604020202020204" pitchFamily="34" charset="0"/>
              <a:buChar char="•"/>
            </a:pPr>
            <a:r>
              <a:rPr lang="en-US" baseline="0" dirty="0" smtClean="0"/>
              <a:t>Guarantees to developer of what capability is available for use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Universal API set contains ~85 percent of what you would need to do in typical app</a:t>
            </a:r>
          </a:p>
          <a:p>
            <a:pPr marL="171450" indent="-171450">
              <a:buFont typeface="Arial" panose="020B0604020202020204" pitchFamily="34" charset="0"/>
              <a:buChar char="•"/>
            </a:pPr>
            <a:r>
              <a:rPr lang="en-US" baseline="0" dirty="0" smtClean="0"/>
              <a:t>Re-packaging of the Win RT API</a:t>
            </a:r>
          </a:p>
          <a:p>
            <a:pPr marL="171450" indent="-171450">
              <a:buFont typeface="Arial" panose="020B0604020202020204" pitchFamily="34" charset="0"/>
              <a:buChar char="•"/>
            </a:pPr>
            <a:r>
              <a:rPr lang="en-US" baseline="0" dirty="0" smtClean="0"/>
              <a:t>Good news for those that have spent the time to learn Windows 8 app development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18</a:t>
            </a:fld>
            <a:endParaRPr lang="en-GB"/>
          </a:p>
        </p:txBody>
      </p:sp>
    </p:spTree>
    <p:extLst>
      <p:ext uri="{BB962C8B-B14F-4D97-AF65-F5344CB8AC3E}">
        <p14:creationId xmlns:p14="http://schemas.microsoft.com/office/powerpoint/2010/main" val="345314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Targeting the Windows</a:t>
            </a:r>
            <a:r>
              <a:rPr lang="en-US" baseline="0" dirty="0" smtClean="0"/>
              <a:t> Universal Platform</a:t>
            </a:r>
          </a:p>
          <a:p>
            <a:pPr marL="171450" indent="-171450">
              <a:buFont typeface="Arial" panose="020B0604020202020204" pitchFamily="34" charset="0"/>
              <a:buChar char="•"/>
            </a:pPr>
            <a:r>
              <a:rPr lang="en-US" baseline="0" dirty="0" smtClean="0"/>
              <a:t>Not targeting </a:t>
            </a:r>
            <a:r>
              <a:rPr lang="en-US" dirty="0" smtClean="0"/>
              <a:t>Mobile</a:t>
            </a:r>
          </a:p>
          <a:p>
            <a:pPr marL="171450" indent="-171450">
              <a:buFont typeface="Arial" panose="020B0604020202020204" pitchFamily="34" charset="0"/>
              <a:buChar char="•"/>
            </a:pPr>
            <a:r>
              <a:rPr lang="en-US" dirty="0" smtClean="0"/>
              <a:t>PC</a:t>
            </a:r>
          </a:p>
          <a:p>
            <a:pPr marL="171450" indent="-171450">
              <a:buFont typeface="Arial" panose="020B0604020202020204" pitchFamily="34" charset="0"/>
              <a:buChar char="•"/>
            </a:pPr>
            <a:r>
              <a:rPr lang="en-US" dirty="0" err="1" smtClean="0"/>
              <a:t>XBox</a:t>
            </a:r>
            <a:endParaRPr lang="en-US" dirty="0" smtClean="0"/>
          </a:p>
          <a:p>
            <a:pPr marL="171450" indent="-171450">
              <a:buFont typeface="Arial" panose="020B0604020202020204" pitchFamily="34" charset="0"/>
              <a:buChar char="•"/>
            </a:pPr>
            <a:r>
              <a:rPr lang="en-US" dirty="0" smtClean="0"/>
              <a:t>Surface Hub</a:t>
            </a:r>
          </a:p>
          <a:p>
            <a:pPr marL="171450" indent="-171450">
              <a:buFont typeface="Arial" panose="020B0604020202020204" pitchFamily="34" charset="0"/>
              <a:buChar char="•"/>
            </a:pPr>
            <a:r>
              <a:rPr lang="en-US" dirty="0" err="1" smtClean="0"/>
              <a:t>HoloLens</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WUP will be continually enhanced</a:t>
            </a:r>
            <a:r>
              <a:rPr lang="en-US" baseline="0" dirty="0" smtClean="0"/>
              <a:t> / updated</a:t>
            </a:r>
          </a:p>
          <a:p>
            <a:pPr marL="171450" indent="-171450">
              <a:buFont typeface="Arial" panose="020B0604020202020204" pitchFamily="34" charset="0"/>
              <a:buChar char="•"/>
            </a:pPr>
            <a:r>
              <a:rPr lang="en-US" baseline="0" dirty="0" smtClean="0"/>
              <a:t>Target a range of versions including min and max</a:t>
            </a:r>
          </a:p>
          <a:p>
            <a:pPr marL="171450" indent="-171450">
              <a:buFont typeface="Arial" panose="020B0604020202020204" pitchFamily="34" charset="0"/>
              <a:buChar char="•"/>
            </a:pPr>
            <a:r>
              <a:rPr lang="en-US" baseline="0" dirty="0" smtClean="0"/>
              <a:t>Won’t run on versions lower than Min</a:t>
            </a:r>
          </a:p>
          <a:p>
            <a:pPr marL="171450" indent="-171450">
              <a:buFont typeface="Arial" panose="020B0604020202020204" pitchFamily="34" charset="0"/>
              <a:buChar char="•"/>
            </a:pPr>
            <a:r>
              <a:rPr lang="en-US" baseline="0" dirty="0" smtClean="0"/>
              <a:t>Tested (by developer) to work on versions up to Max</a:t>
            </a:r>
          </a:p>
          <a:p>
            <a:pPr marL="171450" indent="-171450">
              <a:buFont typeface="Arial" panose="020B0604020202020204" pitchFamily="34" charset="0"/>
              <a:buChar char="•"/>
            </a:pPr>
            <a:r>
              <a:rPr lang="en-US" baseline="0" dirty="0" smtClean="0"/>
              <a:t>Should work on versions higher than </a:t>
            </a:r>
            <a:r>
              <a:rPr lang="en-US" baseline="0" dirty="0" err="1" smtClean="0"/>
              <a:t>maxVersion</a:t>
            </a:r>
            <a:r>
              <a:rPr lang="en-US" baseline="0" dirty="0" smtClean="0"/>
              <a:t> tested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784291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Enables</a:t>
            </a:r>
            <a:r>
              <a:rPr lang="en-US" baseline="0" dirty="0" smtClean="0"/>
              <a:t> smaller and more frequent u</a:t>
            </a:r>
            <a:r>
              <a:rPr lang="en-US" dirty="0" smtClean="0"/>
              <a:t>pdates by</a:t>
            </a:r>
            <a:r>
              <a:rPr lang="en-US" baseline="0" dirty="0" smtClean="0"/>
              <a:t> the Windows team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21</a:t>
            </a:fld>
            <a:endParaRPr lang="en-GB"/>
          </a:p>
        </p:txBody>
      </p:sp>
    </p:spTree>
    <p:extLst>
      <p:ext uri="{BB962C8B-B14F-4D97-AF65-F5344CB8AC3E}">
        <p14:creationId xmlns:p14="http://schemas.microsoft.com/office/powerpoint/2010/main" val="255115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8.1 Universal App</a:t>
            </a:r>
          </a:p>
          <a:p>
            <a:pPr marL="171450" indent="-171450">
              <a:buFont typeface="Arial" panose="020B0604020202020204" pitchFamily="34" charset="0"/>
              <a:buChar char="•"/>
            </a:pPr>
            <a:r>
              <a:rPr lang="en-US" dirty="0" smtClean="0"/>
              <a:t>Effectively, you were building two application with a shared Visual Studio</a:t>
            </a:r>
            <a:r>
              <a:rPr lang="en-US" baseline="0" dirty="0" smtClean="0"/>
              <a:t> </a:t>
            </a:r>
            <a:r>
              <a:rPr lang="en-US" dirty="0" smtClean="0"/>
              <a:t>Project in the middle</a:t>
            </a:r>
          </a:p>
          <a:p>
            <a:pPr marL="171450" indent="-171450">
              <a:buFont typeface="Arial" panose="020B0604020202020204" pitchFamily="34" charset="0"/>
              <a:buChar char="•"/>
            </a:pPr>
            <a:r>
              <a:rPr lang="en-US" dirty="0" smtClean="0"/>
              <a:t>Phone specific</a:t>
            </a:r>
            <a:r>
              <a:rPr lang="en-US" baseline="0" dirty="0" smtClean="0"/>
              <a:t> binary gets compiled</a:t>
            </a:r>
          </a:p>
          <a:p>
            <a:pPr marL="171450" indent="-171450">
              <a:buFont typeface="Arial" panose="020B0604020202020204" pitchFamily="34" charset="0"/>
              <a:buChar char="•"/>
            </a:pPr>
            <a:r>
              <a:rPr lang="en-US" baseline="0" dirty="0" smtClean="0"/>
              <a:t>Desktop specific binary gets compiled</a:t>
            </a:r>
          </a:p>
          <a:p>
            <a:pPr marL="171450" indent="-171450">
              <a:buFont typeface="Arial" panose="020B0604020202020204" pitchFamily="34" charset="0"/>
              <a:buChar char="•"/>
            </a:pPr>
            <a:r>
              <a:rPr lang="en-US" baseline="0" dirty="0" smtClean="0"/>
              <a:t>Really, you had two different applications with a bunch of shared code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Windows app is a single binary that runs across everything</a:t>
            </a:r>
          </a:p>
          <a:p>
            <a:pPr marL="171450" indent="-171450">
              <a:buFont typeface="Arial" panose="020B0604020202020204" pitchFamily="34" charset="0"/>
              <a:buChar char="•"/>
            </a:pPr>
            <a:r>
              <a:rPr lang="en-US" baseline="0" dirty="0" smtClean="0"/>
              <a:t>Could theoretically write app with single binary that gets deployed to Raspberry Pi Lens 2 to </a:t>
            </a:r>
            <a:r>
              <a:rPr lang="en-US" baseline="0" dirty="0" err="1" smtClean="0"/>
              <a:t>HoloLens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22</a:t>
            </a:fld>
            <a:endParaRPr lang="en-GB"/>
          </a:p>
        </p:txBody>
      </p:sp>
    </p:spTree>
    <p:extLst>
      <p:ext uri="{BB962C8B-B14F-4D97-AF65-F5344CB8AC3E}">
        <p14:creationId xmlns:p14="http://schemas.microsoft.com/office/powerpoint/2010/main" val="467371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story…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9A1711F-A56D-4FD2-88EA-D7BF0C834806}"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436572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need to dumb down experience to make it run on</a:t>
            </a:r>
            <a:r>
              <a:rPr lang="en-US" baseline="0" dirty="0" smtClean="0"/>
              <a:t> all devices</a:t>
            </a:r>
          </a:p>
          <a:p>
            <a:r>
              <a:rPr lang="en-US" baseline="0" dirty="0" smtClean="0"/>
              <a:t>Device specific APIs exist</a:t>
            </a:r>
          </a:p>
          <a:p>
            <a:r>
              <a:rPr lang="en-US" baseline="0" dirty="0" err="1" smtClean="0"/>
              <a:t>XBox</a:t>
            </a:r>
            <a:r>
              <a:rPr lang="en-US" baseline="0" dirty="0" smtClean="0"/>
              <a:t> has some APIs that PC doesn’t</a:t>
            </a:r>
          </a:p>
          <a:p>
            <a:r>
              <a:rPr lang="en-US" baseline="0" dirty="0" err="1" smtClean="0"/>
              <a:t>Holo</a:t>
            </a:r>
            <a:r>
              <a:rPr lang="en-US" baseline="0" dirty="0" smtClean="0"/>
              <a:t> Lens has some APIs that Raspberry Pi doesn’t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26</a:t>
            </a:fld>
            <a:endParaRPr lang="en-GB"/>
          </a:p>
        </p:txBody>
      </p:sp>
    </p:spTree>
    <p:extLst>
      <p:ext uri="{BB962C8B-B14F-4D97-AF65-F5344CB8AC3E}">
        <p14:creationId xmlns:p14="http://schemas.microsoft.com/office/powerpoint/2010/main" val="490661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27</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28</a:t>
            </a:fld>
            <a:endParaRPr lang="en-GB"/>
          </a:p>
        </p:txBody>
      </p:sp>
    </p:spTree>
    <p:extLst>
      <p:ext uri="{BB962C8B-B14F-4D97-AF65-F5344CB8AC3E}">
        <p14:creationId xmlns:p14="http://schemas.microsoft.com/office/powerpoint/2010/main" val="2708496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29</a:t>
            </a:fld>
            <a:endParaRPr lang="en-GB"/>
          </a:p>
        </p:txBody>
      </p:sp>
    </p:spTree>
    <p:extLst>
      <p:ext uri="{BB962C8B-B14F-4D97-AF65-F5344CB8AC3E}">
        <p14:creationId xmlns:p14="http://schemas.microsoft.com/office/powerpoint/2010/main" val="250988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is premier native technology for building apps</a:t>
            </a:r>
            <a:r>
              <a:rPr lang="en-US" baseline="0" dirty="0" smtClean="0"/>
              <a:t> with XAML and C#</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30</a:t>
            </a:fld>
            <a:endParaRPr lang="en-GB"/>
          </a:p>
        </p:txBody>
      </p:sp>
    </p:spTree>
    <p:extLst>
      <p:ext uri="{BB962C8B-B14F-4D97-AF65-F5344CB8AC3E}">
        <p14:creationId xmlns:p14="http://schemas.microsoft.com/office/powerpoint/2010/main" val="2631111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31</a:t>
            </a:fld>
            <a:endParaRPr lang="en-GB"/>
          </a:p>
        </p:txBody>
      </p:sp>
    </p:spTree>
    <p:extLst>
      <p:ext uri="{BB962C8B-B14F-4D97-AF65-F5344CB8AC3E}">
        <p14:creationId xmlns:p14="http://schemas.microsoft.com/office/powerpoint/2010/main" val="45982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32</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36</a:t>
            </a:fld>
            <a:endParaRPr lang="en-US"/>
          </a:p>
        </p:txBody>
      </p:sp>
    </p:spTree>
    <p:extLst>
      <p:ext uri="{BB962C8B-B14F-4D97-AF65-F5344CB8AC3E}">
        <p14:creationId xmlns:p14="http://schemas.microsoft.com/office/powerpoint/2010/main" val="3259675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38</a:t>
            </a:fld>
            <a:endParaRPr lang="en-US"/>
          </a:p>
        </p:txBody>
      </p:sp>
    </p:spTree>
    <p:extLst>
      <p:ext uri="{BB962C8B-B14F-4D97-AF65-F5344CB8AC3E}">
        <p14:creationId xmlns:p14="http://schemas.microsoft.com/office/powerpoint/2010/main" val="379291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is premier native technology for building apps</a:t>
            </a:r>
            <a:r>
              <a:rPr lang="en-US" baseline="0" dirty="0" smtClean="0"/>
              <a:t> with XAML and C#</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4</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Universal Windows Platform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11</a:t>
            </a:fld>
            <a:endParaRPr lang="en-GB"/>
          </a:p>
        </p:txBody>
      </p:sp>
    </p:spTree>
    <p:extLst>
      <p:ext uri="{BB962C8B-B14F-4D97-AF65-F5344CB8AC3E}">
        <p14:creationId xmlns:p14="http://schemas.microsoft.com/office/powerpoint/2010/main" val="3313964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all starts at the very beginning… the Windows Core.</a:t>
            </a:r>
          </a:p>
          <a:p>
            <a:pPr marL="171450" indent="-171450">
              <a:buFont typeface="Arial" panose="020B0604020202020204" pitchFamily="34" charset="0"/>
              <a:buChar char="•"/>
            </a:pPr>
            <a:r>
              <a:rPr lang="en-US" dirty="0" smtClean="0"/>
              <a:t>This is the refactored common core of Windows</a:t>
            </a:r>
            <a:r>
              <a:rPr lang="en-US" baseline="0" dirty="0" smtClean="0"/>
              <a:t>.</a:t>
            </a:r>
          </a:p>
          <a:p>
            <a:pPr marL="171450" indent="-171450">
              <a:buFont typeface="Arial" panose="020B0604020202020204" pitchFamily="34" charset="0"/>
              <a:buChar char="•"/>
            </a:pPr>
            <a:r>
              <a:rPr lang="en-US" baseline="0" dirty="0" smtClean="0"/>
              <a:t>What we install on an </a:t>
            </a:r>
            <a:r>
              <a:rPr lang="en-US" baseline="0" dirty="0" err="1" smtClean="0"/>
              <a:t>iOT</a:t>
            </a:r>
            <a:r>
              <a:rPr lang="en-US" baseline="0" dirty="0" smtClean="0"/>
              <a:t> device, Internet of things, phone, desktop, </a:t>
            </a:r>
            <a:r>
              <a:rPr lang="en-US" baseline="0" dirty="0" err="1" smtClean="0"/>
              <a:t>XBox</a:t>
            </a:r>
            <a:r>
              <a:rPr lang="en-US" baseline="0" dirty="0" smtClean="0"/>
              <a:t>, big Surface Hub, holographic headset is running this Windows core</a:t>
            </a:r>
          </a:p>
          <a:p>
            <a:endParaRPr lang="en-US" baseline="0" dirty="0" err="1" smtClean="0"/>
          </a:p>
          <a:p>
            <a:r>
              <a:rPr lang="en-US" baseline="0" dirty="0" smtClean="0"/>
              <a:t>SKU is the actual product and adds functionality on top of Windows Core</a:t>
            </a:r>
          </a:p>
          <a:p>
            <a:r>
              <a:rPr lang="en-US" baseline="0" dirty="0" smtClean="0"/>
              <a:t>Fundamentally, the Operating System works the same everywhere.</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12</a:t>
            </a:fld>
            <a:endParaRPr lang="en-GB"/>
          </a:p>
        </p:txBody>
      </p:sp>
    </p:spTree>
    <p:extLst>
      <p:ext uri="{BB962C8B-B14F-4D97-AF65-F5344CB8AC3E}">
        <p14:creationId xmlns:p14="http://schemas.microsoft.com/office/powerpoint/2010/main" val="1205067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Purple boxes (currently seven) are discreet device</a:t>
            </a:r>
            <a:r>
              <a:rPr lang="en-US" baseline="0" dirty="0" smtClean="0"/>
              <a:t> families and provide the f</a:t>
            </a:r>
            <a:r>
              <a:rPr lang="en-US" dirty="0" smtClean="0"/>
              <a:t>oundation for future products.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or more products fall under each device family.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Everything from D</a:t>
            </a:r>
            <a:r>
              <a:rPr lang="en-US" dirty="0" smtClean="0"/>
              <a:t>esktops to</a:t>
            </a:r>
            <a:r>
              <a:rPr lang="en-US" baseline="0" dirty="0" smtClean="0"/>
              <a:t> $30 </a:t>
            </a:r>
            <a:r>
              <a:rPr lang="en-US" dirty="0" smtClean="0"/>
              <a:t>Raspberry</a:t>
            </a:r>
            <a:r>
              <a:rPr lang="en-US" baseline="0" dirty="0" smtClean="0"/>
              <a:t> Pi devices run Windows 10 – same core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13</a:t>
            </a:fld>
            <a:endParaRPr lang="en-GB"/>
          </a:p>
        </p:txBody>
      </p:sp>
    </p:spTree>
    <p:extLst>
      <p:ext uri="{BB962C8B-B14F-4D97-AF65-F5344CB8AC3E}">
        <p14:creationId xmlns:p14="http://schemas.microsoft.com/office/powerpoint/2010/main" val="362315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now, </a:t>
            </a:r>
            <a:r>
              <a:rPr lang="en-US" dirty="0" err="1" smtClean="0"/>
              <a:t>HoloLens</a:t>
            </a:r>
            <a:r>
              <a:rPr lang="en-US" dirty="0" smtClean="0"/>
              <a:t> is the only product built under the Holographic</a:t>
            </a:r>
            <a:r>
              <a:rPr lang="en-US" baseline="0" dirty="0" smtClean="0"/>
              <a:t> SKU</a:t>
            </a:r>
          </a:p>
          <a:p>
            <a:r>
              <a:rPr lang="en-US" baseline="0" dirty="0" smtClean="0"/>
              <a:t>Going forward, Microsoft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14</a:t>
            </a:fld>
            <a:endParaRPr lang="en-GB"/>
          </a:p>
        </p:txBody>
      </p:sp>
    </p:spTree>
    <p:extLst>
      <p:ext uri="{BB962C8B-B14F-4D97-AF65-F5344CB8AC3E}">
        <p14:creationId xmlns:p14="http://schemas.microsoft.com/office/powerpoint/2010/main" val="420560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Phone 7 released</a:t>
            </a:r>
            <a:r>
              <a:rPr lang="en-US" baseline="0" dirty="0" smtClean="0"/>
              <a:t> in 2012</a:t>
            </a:r>
          </a:p>
          <a:p>
            <a:pPr marL="171450" indent="-171450">
              <a:buFont typeface="Arial" panose="020B0604020202020204" pitchFamily="34" charset="0"/>
              <a:buChar char="•"/>
            </a:pPr>
            <a:r>
              <a:rPr lang="en-US" baseline="0" dirty="0" smtClean="0"/>
              <a:t>Windows Phone 7, Windows Mobile, Xbox 360 all had completely different operating systems</a:t>
            </a:r>
          </a:p>
          <a:p>
            <a:pPr marL="171450" indent="-171450">
              <a:buFont typeface="Arial" panose="020B0604020202020204" pitchFamily="34" charset="0"/>
              <a:buChar char="•"/>
            </a:pPr>
            <a:r>
              <a:rPr lang="en-US" dirty="0" smtClean="0"/>
              <a:t>Had commonalities but different branch</a:t>
            </a:r>
            <a:r>
              <a:rPr lang="en-US" baseline="0" dirty="0" smtClean="0"/>
              <a:t> of Windows family (ex: PC, </a:t>
            </a:r>
            <a:r>
              <a:rPr lang="en-US" baseline="0" dirty="0" err="1" smtClean="0"/>
              <a:t>XBox</a:t>
            </a:r>
            <a:r>
              <a:rPr lang="en-US" baseline="0" dirty="0" smtClean="0"/>
              <a:t>, etc.)</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Phone 7 to Windows Phone 8 converged the OS kernel</a:t>
            </a:r>
          </a:p>
          <a:p>
            <a:pPr marL="171450" indent="-171450">
              <a:buFont typeface="Arial" panose="020B0604020202020204" pitchFamily="34" charset="0"/>
              <a:buChar char="•"/>
            </a:pPr>
            <a:r>
              <a:rPr lang="en-US" baseline="0" dirty="0" smtClean="0"/>
              <a:t>Major step forward</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8.1 and Windows Phone 8.1 converged the App Model</a:t>
            </a:r>
          </a:p>
          <a:p>
            <a:pPr marL="171450" indent="-171450">
              <a:buFont typeface="Arial" panose="020B0604020202020204" pitchFamily="34" charset="0"/>
              <a:buChar char="•"/>
            </a:pPr>
            <a:r>
              <a:rPr lang="en-US" baseline="0" dirty="0" smtClean="0"/>
              <a:t>Huge for app development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10 is final piece</a:t>
            </a:r>
          </a:p>
          <a:p>
            <a:pPr marL="171450" indent="-171450">
              <a:buFont typeface="Arial" panose="020B0604020202020204" pitchFamily="34" charset="0"/>
              <a:buChar char="•"/>
            </a:pPr>
            <a:r>
              <a:rPr lang="en-US" baseline="0" dirty="0" smtClean="0"/>
              <a:t>Unified core AND app platform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15</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Breadth of devices / support</a:t>
            </a:r>
          </a:p>
          <a:p>
            <a:pPr defTabSz="924916">
              <a:defRPr/>
            </a:pPr>
            <a:r>
              <a:rPr lang="en-US" sz="800" dirty="0" smtClean="0"/>
              <a:t>4” phones -&gt; phablets -&gt; </a:t>
            </a:r>
            <a:r>
              <a:rPr lang="en-US" sz="800" dirty="0" err="1" smtClean="0"/>
              <a:t>labtops</a:t>
            </a:r>
            <a:r>
              <a:rPr lang="en-US" sz="800" dirty="0" smtClean="0"/>
              <a:t> -&gt; desktops</a:t>
            </a:r>
            <a:r>
              <a:rPr lang="en-US" sz="800" baseline="0" dirty="0" smtClean="0"/>
              <a:t> -&gt; Surface Hub -&gt;</a:t>
            </a:r>
            <a:r>
              <a:rPr lang="en-US" sz="800" baseline="0" dirty="0" err="1" smtClean="0"/>
              <a:t>Holograpic</a:t>
            </a:r>
            <a:r>
              <a:rPr lang="en-US" sz="800" baseline="0" dirty="0" smtClean="0"/>
              <a:t> -&gt; </a:t>
            </a:r>
            <a:r>
              <a:rPr lang="en-US" sz="800" baseline="0" dirty="0" err="1" smtClean="0"/>
              <a:t>IoT</a:t>
            </a:r>
            <a:r>
              <a:rPr lang="en-US" sz="800" baseline="0" dirty="0" smtClean="0"/>
              <a:t> devices with or without a screen</a:t>
            </a:r>
          </a:p>
          <a:p>
            <a:pPr defTabSz="924916">
              <a:defRPr/>
            </a:pPr>
            <a:r>
              <a:rPr lang="en-US" sz="800" baseline="0" dirty="0" smtClean="0"/>
              <a:t>Various </a:t>
            </a:r>
            <a:r>
              <a:rPr lang="en-US" sz="800" baseline="0" dirty="0" err="1" smtClean="0"/>
              <a:t>periphials</a:t>
            </a:r>
            <a:r>
              <a:rPr lang="en-US" sz="800" baseline="0" dirty="0" smtClean="0"/>
              <a:t> – keyboard, mouse, touch.</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16</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microsoftvirtualacademy.com/training-courses/a-developers-guide-to-windows-10"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21.png"/><Relationship Id="rId3" Type="http://schemas.openxmlformats.org/officeDocument/2006/relationships/image" Target="../media/image27.png"/><Relationship Id="rId21" Type="http://schemas.openxmlformats.org/officeDocument/2006/relationships/image" Target="../media/image45.png"/><Relationship Id="rId34" Type="http://schemas.openxmlformats.org/officeDocument/2006/relationships/image" Target="../media/image16.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15.png"/><Relationship Id="rId38" Type="http://schemas.openxmlformats.org/officeDocument/2006/relationships/image" Target="../media/image20.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14.png"/><Relationship Id="rId37" Type="http://schemas.openxmlformats.org/officeDocument/2006/relationships/image" Target="../media/image19.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23.jpeg"/><Relationship Id="rId36" Type="http://schemas.openxmlformats.org/officeDocument/2006/relationships/image" Target="../media/image18.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22.png"/><Relationship Id="rId30" Type="http://schemas.openxmlformats.org/officeDocument/2006/relationships/image" Target="../media/image26.png"/><Relationship Id="rId35"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hyperlink" Target="http://bit.ly/1F4GF2g" TargetMode="External"/><Relationship Id="rId4" Type="http://schemas.openxmlformats.org/officeDocument/2006/relationships/hyperlink" Target="http://bit.ly/1pH8dU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bit.ly/1BOZZ2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dev.windows.com/" TargetMode="External"/><Relationship Id="rId7" Type="http://schemas.openxmlformats.org/officeDocument/2006/relationships/hyperlink" Target="http://www.microsoftvirtualacademy.com/training-courses/a-developers-guide-to-windows-10" TargetMode="External"/><Relationship Id="rId2" Type="http://schemas.openxmlformats.org/officeDocument/2006/relationships/hyperlink" Target="http://msdn.microsoft.com/" TargetMode="Externa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hyperlink" Target="http://microsoftvirtualacademy.com/" TargetMode="External"/><Relationship Id="rId4" Type="http://schemas.openxmlformats.org/officeDocument/2006/relationships/hyperlink" Target="http://msevents.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Developers Guide to Windows 10</a:t>
            </a:r>
          </a:p>
        </p:txBody>
      </p:sp>
      <p:sp>
        <p:nvSpPr>
          <p:cNvPr id="3" name="Subtitle 2"/>
          <p:cNvSpPr>
            <a:spLocks noGrp="1"/>
          </p:cNvSpPr>
          <p:nvPr>
            <p:ph type="subTitle" idx="1"/>
          </p:nvPr>
        </p:nvSpPr>
        <p:spPr>
          <a:xfrm>
            <a:off x="728296" y="3431828"/>
            <a:ext cx="10358804" cy="2238552"/>
          </a:xfrm>
        </p:spPr>
        <p:txBody>
          <a:bodyPr/>
          <a:lstStyle/>
          <a:p>
            <a:r>
              <a:rPr lang="en-US" sz="5400" dirty="0" smtClean="0"/>
              <a:t>CTSPUG Debrief</a:t>
            </a:r>
          </a:p>
          <a:p>
            <a:endParaRPr lang="en-US" dirty="0"/>
          </a:p>
        </p:txBody>
      </p:sp>
      <p:sp>
        <p:nvSpPr>
          <p:cNvPr id="4" name="Rectangle 3"/>
          <p:cNvSpPr/>
          <p:nvPr/>
        </p:nvSpPr>
        <p:spPr>
          <a:xfrm>
            <a:off x="116963" y="5796146"/>
            <a:ext cx="4511748" cy="923330"/>
          </a:xfrm>
          <a:prstGeom prst="rect">
            <a:avLst/>
          </a:prstGeom>
        </p:spPr>
        <p:txBody>
          <a:bodyPr wrap="none">
            <a:spAutoFit/>
          </a:bodyPr>
          <a:lstStyle/>
          <a:p>
            <a:r>
              <a:rPr lang="en-US" sz="5400" b="1" dirty="0">
                <a:solidFill>
                  <a:schemeClr val="bg2">
                    <a:lumMod val="90000"/>
                  </a:schemeClr>
                </a:solidFill>
              </a:rPr>
              <a:t>Chris LaQuerre</a:t>
            </a:r>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Virtual Academy</a:t>
            </a:r>
            <a:endParaRPr lang="en-US" dirty="0"/>
          </a:p>
        </p:txBody>
      </p:sp>
      <p:sp>
        <p:nvSpPr>
          <p:cNvPr id="3" name="Text Placeholder 2"/>
          <p:cNvSpPr>
            <a:spLocks noGrp="1"/>
          </p:cNvSpPr>
          <p:nvPr>
            <p:ph type="body" sz="quarter" idx="10"/>
          </p:nvPr>
        </p:nvSpPr>
        <p:spPr>
          <a:xfrm>
            <a:off x="257174" y="1204913"/>
            <a:ext cx="11338560" cy="5653087"/>
          </a:xfrm>
        </p:spPr>
        <p:txBody>
          <a:bodyPr/>
          <a:lstStyle/>
          <a:p>
            <a:r>
              <a:rPr lang="en-US" b="0" dirty="0"/>
              <a:t>A Developer's Guide to Windows </a:t>
            </a:r>
            <a:r>
              <a:rPr lang="en-US" b="0" dirty="0" smtClean="0"/>
              <a:t>10 available for free through MVA</a:t>
            </a:r>
          </a:p>
          <a:p>
            <a:pPr>
              <a:spcBef>
                <a:spcPts val="0"/>
              </a:spcBef>
            </a:pPr>
            <a:r>
              <a:rPr lang="en-US" b="0" dirty="0">
                <a:hlinkClick r:id="rId2"/>
              </a:rPr>
              <a:t>http://</a:t>
            </a:r>
            <a:r>
              <a:rPr lang="en-US" b="0" dirty="0" smtClean="0">
                <a:hlinkClick r:id="rId2"/>
              </a:rPr>
              <a:t>www.microsoftvirtualacademy.com/training-courses/a-developers-guide-to-windows-10</a:t>
            </a:r>
            <a:endParaRPr lang="en-US" b="0" dirty="0" smtClean="0"/>
          </a:p>
          <a:p>
            <a:pPr>
              <a:spcBef>
                <a:spcPts val="3600"/>
              </a:spcBef>
            </a:pPr>
            <a:r>
              <a:rPr lang="en-US" b="0" dirty="0" smtClean="0"/>
              <a:t>22 modules with 20+ hours of (free) training</a:t>
            </a:r>
          </a:p>
          <a:p>
            <a:pPr>
              <a:spcBef>
                <a:spcPts val="3600"/>
              </a:spcBef>
            </a:pPr>
            <a:r>
              <a:rPr lang="en-US" b="0" dirty="0" smtClean="0"/>
              <a:t>This 30 minute session is based on the first module</a:t>
            </a:r>
            <a:endParaRPr lang="en-US" b="0" dirty="0"/>
          </a:p>
          <a:p>
            <a:endParaRPr lang="en-US" dirty="0"/>
          </a:p>
        </p:txBody>
      </p:sp>
    </p:spTree>
    <p:extLst>
      <p:ext uri="{BB962C8B-B14F-4D97-AF65-F5344CB8AC3E}">
        <p14:creationId xmlns:p14="http://schemas.microsoft.com/office/powerpoint/2010/main" val="130786196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GB" dirty="0"/>
              <a:t>Each </a:t>
            </a:r>
            <a:r>
              <a:rPr lang="en-GB" dirty="0" smtClean="0"/>
              <a:t>family </a:t>
            </a:r>
            <a:r>
              <a:rPr lang="en-GB" dirty="0"/>
              <a:t>adds </a:t>
            </a:r>
            <a:r>
              <a:rPr lang="en-GB" dirty="0" smtClean="0"/>
              <a:t>features </a:t>
            </a:r>
            <a:br>
              <a:rPr lang="en-GB" dirty="0" smtClean="0"/>
            </a:br>
            <a:r>
              <a:rPr lang="en-GB" dirty="0" smtClean="0"/>
              <a:t>to </a:t>
            </a:r>
            <a:r>
              <a:rPr lang="en-GB" dirty="0"/>
              <a:t>the </a:t>
            </a:r>
            <a:r>
              <a:rPr lang="en-GB" dirty="0" smtClean="0"/>
              <a:t>one it inherits</a:t>
            </a:r>
            <a:endParaRPr lang="en-US" dirty="0"/>
          </a:p>
        </p:txBody>
      </p:sp>
    </p:spTree>
    <p:extLst>
      <p:ext uri="{BB962C8B-B14F-4D97-AF65-F5344CB8AC3E}">
        <p14:creationId xmlns:p14="http://schemas.microsoft.com/office/powerpoint/2010/main" val="122422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smtClean="0">
                  <a:solidFill>
                    <a:srgbClr val="0078D7">
                      <a:lumMod val="20000"/>
                      <a:lumOff val="80000"/>
                    </a:srgbClr>
                  </a:solidFill>
                </a:rPr>
                <a:t>Reuse </a:t>
              </a:r>
              <a:r>
                <a:rPr lang="en-US" sz="1600" dirty="0">
                  <a:solidFill>
                    <a:srgbClr val="0078D7">
                      <a:lumMod val="20000"/>
                      <a:lumOff val="80000"/>
                    </a:srgbClr>
                  </a:solidFill>
                </a:rPr>
                <a:t>E</a:t>
              </a:r>
              <a:r>
                <a:rPr lang="en-US" sz="1600" dirty="0" smtClean="0">
                  <a:solidFill>
                    <a:srgbClr val="0078D7">
                      <a:lumMod val="20000"/>
                      <a:lumOff val="80000"/>
                    </a:srgbClr>
                  </a:solidFill>
                </a:rPr>
                <a:t>xisting </a:t>
              </a:r>
              <a:r>
                <a:rPr lang="en-US" sz="1600" dirty="0">
                  <a:solidFill>
                    <a:srgbClr val="0078D7">
                      <a:lumMod val="20000"/>
                      <a:lumOff val="80000"/>
                    </a:srgbClr>
                  </a:solidFill>
                </a:rPr>
                <a:t>C</a:t>
              </a:r>
              <a:r>
                <a:rPr lang="en-US" sz="1600" dirty="0" smtClean="0">
                  <a:solidFill>
                    <a:srgbClr val="0078D7">
                      <a:lumMod val="20000"/>
                      <a:lumOff val="80000"/>
                    </a:srgbClr>
                  </a:solidFill>
                </a:rPr>
                <a:t>ode</a:t>
              </a:r>
              <a:endParaRPr lang="en-US" sz="1600" dirty="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smtClean="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One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1733213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3"/>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308785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Apps don't target Windows 10, apps target the platform</a:t>
            </a:r>
            <a:endParaRPr lang="en-US" dirty="0"/>
          </a:p>
        </p:txBody>
      </p:sp>
    </p:spTree>
    <p:extLst>
      <p:ext uri="{BB962C8B-B14F-4D97-AF65-F5344CB8AC3E}">
        <p14:creationId xmlns:p14="http://schemas.microsoft.com/office/powerpoint/2010/main" val="148561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lvl1pPr algn="l" defTabSz="914377" rtl="0" eaLnBrk="1" latinLnBrk="0" hangingPunct="1">
              <a:lnSpc>
                <a:spcPct val="90000"/>
              </a:lnSpc>
              <a:spcBef>
                <a:spcPct val="0"/>
              </a:spcBef>
              <a:buNone/>
              <a:defRPr sz="7200" b="1" kern="1200">
                <a:solidFill>
                  <a:schemeClr val="bg1"/>
                </a:solidFill>
                <a:latin typeface="+mj-lt"/>
                <a:ea typeface="+mj-ea"/>
                <a:cs typeface="+mj-cs"/>
              </a:defRPr>
            </a:lvl1pPr>
          </a:lstStyle>
          <a:p>
            <a:r>
              <a:rPr lang="en-US" sz="4800" dirty="0" smtClean="0"/>
              <a:t>What’s this about?</a:t>
            </a:r>
            <a:endParaRPr lang="en-US" sz="4800" dirty="0"/>
          </a:p>
        </p:txBody>
      </p:sp>
      <p:sp>
        <p:nvSpPr>
          <p:cNvPr id="7" name="Rectangle 6"/>
          <p:cNvSpPr/>
          <p:nvPr/>
        </p:nvSpPr>
        <p:spPr>
          <a:xfrm>
            <a:off x="534100" y="1285683"/>
            <a:ext cx="10698480" cy="4708981"/>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Microsoft </a:t>
            </a:r>
            <a:r>
              <a:rPr lang="en-US" sz="4000" b="1" dirty="0" smtClean="0">
                <a:solidFill>
                  <a:schemeClr val="bg1"/>
                </a:solidFill>
                <a:latin typeface="+mj-lt"/>
                <a:ea typeface="+mj-ea"/>
                <a:cs typeface="+mj-cs"/>
              </a:rPr>
              <a:t>looking to build buzz in </a:t>
            </a:r>
            <a:r>
              <a:rPr lang="en-US" sz="4000" b="1" dirty="0">
                <a:solidFill>
                  <a:schemeClr val="bg1"/>
                </a:solidFill>
                <a:latin typeface="+mj-lt"/>
                <a:ea typeface="+mj-ea"/>
                <a:cs typeface="+mj-cs"/>
              </a:rPr>
              <a:t>the developer community around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Introductory </a:t>
            </a:r>
            <a:r>
              <a:rPr lang="en-US" sz="4000" b="1" dirty="0">
                <a:solidFill>
                  <a:schemeClr val="bg1"/>
                </a:solidFill>
                <a:latin typeface="+mj-lt"/>
                <a:ea typeface="+mj-ea"/>
                <a:cs typeface="+mj-cs"/>
              </a:rPr>
              <a:t>content and train the trainer resources </a:t>
            </a:r>
            <a:r>
              <a:rPr lang="en-US" sz="4000" b="1" dirty="0" smtClean="0">
                <a:solidFill>
                  <a:schemeClr val="bg1"/>
                </a:solidFill>
                <a:latin typeface="+mj-lt"/>
                <a:ea typeface="+mj-ea"/>
                <a:cs typeface="+mj-cs"/>
              </a:rPr>
              <a:t>provided to us and others</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Subway Box </a:t>
            </a:r>
            <a:r>
              <a:rPr lang="en-US" sz="4000" b="1" dirty="0" smtClean="0">
                <a:solidFill>
                  <a:schemeClr val="bg1"/>
                </a:solidFill>
                <a:latin typeface="+mj-lt"/>
                <a:ea typeface="+mj-ea"/>
                <a:cs typeface="+mj-cs"/>
              </a:rPr>
              <a:t>lunches bartered in exchange for delivering 30 minutes </a:t>
            </a:r>
            <a:r>
              <a:rPr lang="en-US" sz="4000" b="1" dirty="0" smtClean="0">
                <a:solidFill>
                  <a:schemeClr val="bg1"/>
                </a:solidFill>
                <a:latin typeface="+mj-lt"/>
                <a:ea typeface="+mj-ea"/>
                <a:cs typeface="+mj-cs"/>
              </a:rPr>
              <a:t>Windows </a:t>
            </a:r>
            <a:r>
              <a:rPr lang="en-US" sz="4000" b="1" dirty="0" smtClean="0">
                <a:solidFill>
                  <a:schemeClr val="bg1"/>
                </a:solidFill>
                <a:latin typeface="+mj-lt"/>
                <a:ea typeface="+mj-ea"/>
                <a:cs typeface="+mj-cs"/>
              </a:rPr>
              <a:t>10 content </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419393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6851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The Universal Windows Platform can update at its own cadence</a:t>
            </a:r>
            <a:endParaRPr lang="en-US" dirty="0"/>
          </a:p>
        </p:txBody>
      </p:sp>
    </p:spTree>
    <p:extLst>
      <p:ext uri="{BB962C8B-B14F-4D97-AF65-F5344CB8AC3E}">
        <p14:creationId xmlns:p14="http://schemas.microsoft.com/office/powerpoint/2010/main" val="405201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3"/>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developer story</a:t>
            </a:r>
            <a:endParaRPr lang="en-GB" dirty="0"/>
          </a:p>
        </p:txBody>
      </p:sp>
      <p:sp>
        <p:nvSpPr>
          <p:cNvPr id="5" name="Content Placeholder 4"/>
          <p:cNvSpPr>
            <a:spLocks noGrp="1"/>
          </p:cNvSpPr>
          <p:nvPr>
            <p:ph type="body" sz="quarter" idx="10"/>
          </p:nvPr>
        </p:nvSpPr>
        <p:spPr/>
        <p:txBody>
          <a:bodyPr/>
          <a:lstStyle/>
          <a:p>
            <a:r>
              <a:rPr lang="en-GB" dirty="0" smtClean="0"/>
              <a:t>When writing for iOS, </a:t>
            </a:r>
          </a:p>
          <a:p>
            <a:pPr lvl="1"/>
            <a:r>
              <a:rPr lang="en-GB" dirty="0" smtClean="0"/>
              <a:t>A developer writes for iPad &amp; iPhone</a:t>
            </a:r>
          </a:p>
          <a:p>
            <a:r>
              <a:rPr lang="en-GB" dirty="0" smtClean="0"/>
              <a:t>When writing for Android, </a:t>
            </a:r>
          </a:p>
          <a:p>
            <a:pPr lvl="1"/>
            <a:r>
              <a:rPr lang="en-GB" dirty="0" smtClean="0"/>
              <a:t>A developer writes for all supported devices </a:t>
            </a:r>
          </a:p>
          <a:p>
            <a:r>
              <a:rPr lang="en-GB" dirty="0" smtClean="0"/>
              <a:t>When writing for Windows 8, </a:t>
            </a:r>
          </a:p>
          <a:p>
            <a:pPr lvl="1"/>
            <a:r>
              <a:rPr lang="en-GB" dirty="0" smtClean="0"/>
              <a:t>A developer writes for each devices</a:t>
            </a:r>
          </a:p>
          <a:p>
            <a:r>
              <a:rPr lang="en-GB" dirty="0" smtClean="0"/>
              <a:t>When writing for Windows 10, </a:t>
            </a:r>
          </a:p>
          <a:p>
            <a:pPr lvl="1"/>
            <a:r>
              <a:rPr lang="en-GB" dirty="0" smtClean="0"/>
              <a:t>A developer writes for every device</a:t>
            </a:r>
          </a:p>
          <a:p>
            <a:pPr lvl="1"/>
            <a:endParaRPr lang="en-GB" dirty="0"/>
          </a:p>
        </p:txBody>
      </p:sp>
    </p:spTree>
    <p:extLst>
      <p:ext uri="{BB962C8B-B14F-4D97-AF65-F5344CB8AC3E}">
        <p14:creationId xmlns:p14="http://schemas.microsoft.com/office/powerpoint/2010/main" val="381315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2:05</a:t>
            </a:r>
            <a:endParaRPr lang="en-US" dirty="0"/>
          </a:p>
        </p:txBody>
      </p:sp>
      <p:sp>
        <p:nvSpPr>
          <p:cNvPr id="3" name="Title 2"/>
          <p:cNvSpPr>
            <a:spLocks noGrp="1"/>
          </p:cNvSpPr>
          <p:nvPr>
            <p:ph type="ctrTitle"/>
          </p:nvPr>
        </p:nvSpPr>
        <p:spPr/>
        <p:txBody>
          <a:bodyPr/>
          <a:lstStyle/>
          <a:p>
            <a:r>
              <a:rPr lang="en-US" dirty="0" smtClean="0"/>
              <a:t>Hello devices</a:t>
            </a:r>
            <a:endParaRPr lang="en-US" dirty="0"/>
          </a:p>
        </p:txBody>
      </p:sp>
    </p:spTree>
    <p:extLst>
      <p:ext uri="{BB962C8B-B14F-4D97-AF65-F5344CB8AC3E}">
        <p14:creationId xmlns:p14="http://schemas.microsoft.com/office/powerpoint/2010/main" val="119511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leNewProje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
        <p:nvSpPr>
          <p:cNvPr id="6" name="Rectangle 5"/>
          <p:cNvSpPr/>
          <p:nvPr/>
        </p:nvSpPr>
        <p:spPr>
          <a:xfrm>
            <a:off x="11035431" y="200416"/>
            <a:ext cx="1156570" cy="400833"/>
          </a:xfrm>
          <a:prstGeom prst="rect">
            <a:avLst/>
          </a:prstGeom>
          <a:solidFill>
            <a:srgbClr val="EDEF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EFEEF3"/>
              </a:solidFill>
            </a:endParaRPr>
          </a:p>
        </p:txBody>
      </p:sp>
    </p:spTree>
    <p:extLst>
      <p:ext uri="{BB962C8B-B14F-4D97-AF65-F5344CB8AC3E}">
        <p14:creationId xmlns:p14="http://schemas.microsoft.com/office/powerpoint/2010/main" val="74795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extensions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3"/>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Traditional Microsoft technologies are not the only way to create Windows apps</a:t>
            </a:r>
            <a:endParaRPr lang="en-US" dirty="0"/>
          </a:p>
        </p:txBody>
      </p:sp>
    </p:spTree>
    <p:extLst>
      <p:ext uri="{BB962C8B-B14F-4D97-AF65-F5344CB8AC3E}">
        <p14:creationId xmlns:p14="http://schemas.microsoft.com/office/powerpoint/2010/main" val="281285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793" y="4736942"/>
            <a:ext cx="10995991" cy="1030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Windows 10</a:t>
            </a:r>
          </a:p>
          <a:p>
            <a:pPr algn="ctr">
              <a:lnSpc>
                <a:spcPct val="90000"/>
              </a:lnSpc>
              <a:spcBef>
                <a:spcPts val="600"/>
              </a:spcBef>
            </a:pPr>
            <a:r>
              <a:rPr lang="en-US" sz="1400" dirty="0" smtClean="0"/>
              <a:t>operating system</a:t>
            </a:r>
          </a:p>
        </p:txBody>
      </p:sp>
      <p:grpSp>
        <p:nvGrpSpPr>
          <p:cNvPr id="7" name="Group 6"/>
          <p:cNvGrpSpPr/>
          <p:nvPr/>
        </p:nvGrpSpPr>
        <p:grpSpPr>
          <a:xfrm>
            <a:off x="7288083" y="1008403"/>
            <a:ext cx="4317507" cy="234827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b" anchorCtr="0" forceAA="0" compatLnSpc="1">
              <a:prstTxWarp prst="textNoShape">
                <a:avLst/>
              </a:prstTxWarp>
              <a:noAutofit/>
            </a:bodyPr>
            <a:lstStyle/>
            <a:p>
              <a:pPr algn="ctr">
                <a:lnSpc>
                  <a:spcPct val="90000"/>
                </a:lnSpc>
                <a:spcBef>
                  <a:spcPts val="600"/>
                </a:spcBef>
              </a:pPr>
              <a:r>
                <a:rPr lang="en-US" sz="2400" dirty="0" smtClean="0">
                  <a:solidFill>
                    <a:schemeClr val="tx2"/>
                  </a:solidFill>
                </a:rPr>
                <a:t>Bridging technologies</a:t>
              </a: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Win32</a:t>
                </a:r>
                <a:endParaRPr lang="en-US" sz="2400" dirty="0" smtClean="0"/>
              </a:p>
              <a:p>
                <a:pPr algn="ctr">
                  <a:lnSpc>
                    <a:spcPct val="90000"/>
                  </a:lnSpc>
                  <a:spcBef>
                    <a:spcPts val="600"/>
                  </a:spcBef>
                </a:pPr>
                <a:r>
                  <a:rPr lang="en-US" sz="1400" dirty="0" smtClean="0"/>
                  <a:t>desktop</a:t>
                </a:r>
                <a:endParaRPr lang="en-US" sz="2400" dirty="0" smtClean="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Web</a:t>
                </a:r>
                <a:endParaRPr lang="en-US" sz="2400" dirty="0" smtClean="0"/>
              </a:p>
              <a:p>
                <a:pPr algn="ctr">
                  <a:lnSpc>
                    <a:spcPct val="90000"/>
                  </a:lnSpc>
                  <a:spcBef>
                    <a:spcPts val="600"/>
                  </a:spcBef>
                </a:pPr>
                <a:r>
                  <a:rPr lang="en-US" sz="1400" dirty="0" smtClean="0"/>
                  <a:t>hosted</a:t>
                </a:r>
                <a:endParaRPr lang="en-US" sz="2400" dirty="0" smtClean="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Java</a:t>
                </a:r>
              </a:p>
              <a:p>
                <a:pPr algn="ctr">
                  <a:lnSpc>
                    <a:spcPct val="90000"/>
                  </a:lnSpc>
                  <a:spcBef>
                    <a:spcPts val="600"/>
                  </a:spcBef>
                </a:pPr>
                <a:r>
                  <a:rPr lang="en-US" sz="1400" dirty="0" smtClean="0"/>
                  <a:t>Android</a:t>
                </a:r>
                <a:endParaRPr lang="en-US" sz="2400" dirty="0" smtClean="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err="1" smtClean="0"/>
                  <a:t>Obj.C</a:t>
                </a:r>
                <a:endParaRPr lang="en-US" sz="2000" dirty="0" smtClean="0"/>
              </a:p>
              <a:p>
                <a:pPr algn="ctr">
                  <a:lnSpc>
                    <a:spcPct val="90000"/>
                  </a:lnSpc>
                  <a:spcBef>
                    <a:spcPts val="600"/>
                  </a:spcBef>
                </a:pPr>
                <a:r>
                  <a:rPr lang="en-US" sz="1400" dirty="0" smtClean="0"/>
                  <a:t>iOS</a:t>
                </a:r>
                <a:endParaRPr lang="en-US" sz="2400" dirty="0" smtClean="0"/>
              </a:p>
            </p:txBody>
          </p:sp>
        </p:grpSp>
      </p:grpSp>
      <p:grpSp>
        <p:nvGrpSpPr>
          <p:cNvPr id="3" name="Group 2"/>
          <p:cNvGrpSpPr/>
          <p:nvPr/>
        </p:nvGrpSpPr>
        <p:grpSpPr>
          <a:xfrm>
            <a:off x="3938035" y="1008403"/>
            <a:ext cx="7667555" cy="3594295"/>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a:p>
              <a:pPr algn="ctr">
                <a:lnSpc>
                  <a:spcPct val="90000"/>
                </a:lnSpc>
                <a:spcBef>
                  <a:spcPts val="600"/>
                </a:spcBef>
              </a:pPr>
              <a:r>
                <a:rPr lang="en-US" sz="1400" dirty="0" smtClean="0"/>
                <a:t>&amp; CX</a:t>
              </a:r>
              <a:endParaRPr lang="en-US" sz="2400" dirty="0" smtClean="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XAML</a:t>
              </a:r>
            </a:p>
          </p:txBody>
        </p:sp>
      </p:grpSp>
      <p:grpSp>
        <p:nvGrpSpPr>
          <p:cNvPr id="2" name="Group 1"/>
          <p:cNvGrpSpPr/>
          <p:nvPr/>
        </p:nvGrpSpPr>
        <p:grpSpPr>
          <a:xfrm>
            <a:off x="609601" y="1008403"/>
            <a:ext cx="3204427" cy="3594295"/>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runtime</a:t>
              </a:r>
              <a:endParaRPr lang="en-US" sz="2400" dirty="0" smtClean="0"/>
            </a:p>
          </p:txBody>
        </p:sp>
      </p:grpSp>
    </p:spTree>
    <p:extLst>
      <p:ext uri="{BB962C8B-B14F-4D97-AF65-F5344CB8AC3E}">
        <p14:creationId xmlns:p14="http://schemas.microsoft.com/office/powerpoint/2010/main" val="51635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342" y="1278800"/>
            <a:ext cx="10751313" cy="2695311"/>
          </a:xfrm>
        </p:spPr>
        <p:txBody>
          <a:bodyPr/>
          <a:lstStyle/>
          <a:p>
            <a:pPr algn="ctr"/>
            <a:r>
              <a:rPr lang="en-US" sz="4800" dirty="0"/>
              <a:t>Spread the word and the mayo.</a:t>
            </a:r>
          </a:p>
        </p:txBody>
      </p:sp>
      <p:pic>
        <p:nvPicPr>
          <p:cNvPr id="1026" name="Picture 2" descr="Windows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38" y="861011"/>
            <a:ext cx="2682889"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585" y="861011"/>
            <a:ext cx="2301564"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b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6886" y="883263"/>
            <a:ext cx="2083668"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1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Let’s talk about bridge technologies</a:t>
            </a:r>
            <a:endParaRPr lang="en-US" dirty="0"/>
          </a:p>
        </p:txBody>
      </p:sp>
      <p:sp>
        <p:nvSpPr>
          <p:cNvPr id="4" name="Text Placeholder 3"/>
          <p:cNvSpPr>
            <a:spLocks noGrp="1"/>
          </p:cNvSpPr>
          <p:nvPr>
            <p:ph type="body" sz="quarter" idx="10"/>
          </p:nvPr>
        </p:nvSpPr>
        <p:spPr/>
        <p:txBody>
          <a:bodyPr vert="horz" lIns="137160" tIns="109728" rIns="137160" bIns="109728" rtlCol="0" anchor="t">
            <a:noAutofit/>
          </a:bodyPr>
          <a:lstStyle/>
          <a:p>
            <a:r>
              <a:rPr lang="en-US" sz="3200" dirty="0"/>
              <a:t>Objective-C</a:t>
            </a:r>
          </a:p>
          <a:p>
            <a:pPr lvl="1"/>
            <a:r>
              <a:rPr lang="en-US" sz="1800" dirty="0"/>
              <a:t>At Build we announced iOS code can be reused in a Windows app</a:t>
            </a:r>
          </a:p>
          <a:p>
            <a:r>
              <a:rPr lang="en-US" sz="3200" dirty="0"/>
              <a:t>Android</a:t>
            </a:r>
          </a:p>
          <a:p>
            <a:pPr lvl="1"/>
            <a:r>
              <a:rPr lang="en-US" sz="1800" dirty="0"/>
              <a:t>At Build we announced Android code can be reused in a Windows app to run on Windows Phone</a:t>
            </a:r>
          </a:p>
          <a:p>
            <a:r>
              <a:rPr lang="en-US" sz="3200" dirty="0"/>
              <a:t>Web</a:t>
            </a:r>
          </a:p>
          <a:p>
            <a:pPr lvl="1"/>
            <a:r>
              <a:rPr lang="en-US" sz="1800" dirty="0"/>
              <a:t>At Build we announced web sites can be wrapped to run on Windows </a:t>
            </a:r>
          </a:p>
          <a:p>
            <a:r>
              <a:rPr lang="en-US" sz="3200" dirty="0"/>
              <a:t>Win32</a:t>
            </a:r>
          </a:p>
          <a:p>
            <a:pPr lvl="1"/>
            <a:r>
              <a:rPr lang="en-US" sz="1800" dirty="0"/>
              <a:t>At Build we announced that Classic Windows Apps (CWA) can be packaged as an </a:t>
            </a:r>
            <a:r>
              <a:rPr lang="en-US" sz="1800" dirty="0" err="1"/>
              <a:t>Appx</a:t>
            </a:r>
            <a:endParaRPr lang="en-US" sz="1800" dirty="0"/>
          </a:p>
        </p:txBody>
      </p:sp>
    </p:spTree>
    <p:extLst>
      <p:ext uri="{BB962C8B-B14F-4D97-AF65-F5344CB8AC3E}">
        <p14:creationId xmlns:p14="http://schemas.microsoft.com/office/powerpoint/2010/main" val="945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Bridges bring more apps </a:t>
            </a:r>
            <a:br>
              <a:rPr lang="en-US" dirty="0" smtClean="0"/>
            </a:br>
            <a:r>
              <a:rPr lang="en-US" dirty="0" smtClean="0"/>
              <a:t>to the Windows platform</a:t>
            </a:r>
            <a:endParaRPr lang="en-US" dirty="0"/>
          </a:p>
        </p:txBody>
      </p:sp>
    </p:spTree>
    <p:extLst>
      <p:ext uri="{BB962C8B-B14F-4D97-AF65-F5344CB8AC3E}">
        <p14:creationId xmlns:p14="http://schemas.microsoft.com/office/powerpoint/2010/main" val="224436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Users love apps that </a:t>
            </a:r>
            <a:br>
              <a:rPr lang="en-GB" dirty="0" smtClean="0"/>
            </a:br>
            <a:r>
              <a:rPr lang="en-GB" dirty="0" smtClean="0"/>
              <a:t>work great on all their devices</a:t>
            </a:r>
            <a:endParaRPr lang="en-GB" dirty="0"/>
          </a:p>
        </p:txBody>
      </p:sp>
    </p:spTree>
    <p:extLst>
      <p:ext uri="{BB962C8B-B14F-4D97-AF65-F5344CB8AC3E}">
        <p14:creationId xmlns:p14="http://schemas.microsoft.com/office/powerpoint/2010/main" val="245375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6088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One simple, unified, integrated development environment</a:t>
            </a:r>
            <a:endParaRPr lang="en-US" dirty="0"/>
          </a:p>
        </p:txBody>
      </p:sp>
    </p:spTree>
    <p:extLst>
      <p:ext uri="{BB962C8B-B14F-4D97-AF65-F5344CB8AC3E}">
        <p14:creationId xmlns:p14="http://schemas.microsoft.com/office/powerpoint/2010/main" val="38096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8241" y="3601845"/>
            <a:ext cx="5529524" cy="123013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 name="Title 1"/>
          <p:cNvSpPr>
            <a:spLocks noGrp="1"/>
          </p:cNvSpPr>
          <p:nvPr>
            <p:ph type="title"/>
          </p:nvPr>
        </p:nvSpPr>
        <p:spPr/>
        <p:txBody>
          <a:bodyPr/>
          <a:lstStyle/>
          <a:p>
            <a:r>
              <a:rPr lang="en-US" dirty="0" smtClean="0"/>
              <a:t>Visual Studio 2015 Editions</a:t>
            </a:r>
            <a:endParaRPr lang="en-US" dirty="0"/>
          </a:p>
        </p:txBody>
      </p:sp>
      <p:sp>
        <p:nvSpPr>
          <p:cNvPr id="3" name="Text Placeholder 2"/>
          <p:cNvSpPr>
            <a:spLocks noGrp="1"/>
          </p:cNvSpPr>
          <p:nvPr>
            <p:ph type="body" sz="quarter" idx="10"/>
          </p:nvPr>
        </p:nvSpPr>
        <p:spPr>
          <a:xfrm>
            <a:off x="257174" y="1204913"/>
            <a:ext cx="11934825" cy="5653087"/>
          </a:xfrm>
        </p:spPr>
        <p:txBody>
          <a:bodyPr/>
          <a:lstStyle/>
          <a:p>
            <a:r>
              <a:rPr lang="en-US" dirty="0" smtClean="0"/>
              <a:t>Enterprise</a:t>
            </a:r>
          </a:p>
          <a:p>
            <a:pPr lvl="1"/>
            <a:r>
              <a:rPr lang="en-US" dirty="0" smtClean="0"/>
              <a:t>Architecture Modeling, Diagnostics, VSO/ALM &amp; Release Management</a:t>
            </a:r>
          </a:p>
          <a:p>
            <a:r>
              <a:rPr lang="en-US" dirty="0" smtClean="0"/>
              <a:t>Professional</a:t>
            </a:r>
          </a:p>
          <a:p>
            <a:pPr lvl="1"/>
            <a:r>
              <a:rPr lang="en-US" dirty="0" smtClean="0"/>
              <a:t>Architecture Validation, VSO/ALM &amp; Feedback Management</a:t>
            </a:r>
          </a:p>
          <a:p>
            <a:r>
              <a:rPr lang="en-US" dirty="0" smtClean="0"/>
              <a:t>Community Editions</a:t>
            </a:r>
          </a:p>
          <a:p>
            <a:pPr lvl="1"/>
            <a:r>
              <a:rPr lang="en-US" dirty="0" smtClean="0"/>
              <a:t>Visual Studio Professional Edition</a:t>
            </a:r>
          </a:p>
          <a:p>
            <a:endParaRPr lang="en-US" dirty="0"/>
          </a:p>
        </p:txBody>
      </p:sp>
    </p:spTree>
    <p:extLst>
      <p:ext uri="{BB962C8B-B14F-4D97-AF65-F5344CB8AC3E}">
        <p14:creationId xmlns:p14="http://schemas.microsoft.com/office/powerpoint/2010/main" val="176798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Introducing “Template 10”</a:t>
            </a:r>
            <a:endParaRPr lang="en-US" dirty="0"/>
          </a:p>
        </p:txBody>
      </p:sp>
      <p:sp>
        <p:nvSpPr>
          <p:cNvPr id="5" name="Text Placeholder 4"/>
          <p:cNvSpPr>
            <a:spLocks noGrp="1"/>
          </p:cNvSpPr>
          <p:nvPr>
            <p:ph type="body" sz="quarter" idx="10"/>
          </p:nvPr>
        </p:nvSpPr>
        <p:spPr/>
        <p:txBody>
          <a:bodyPr/>
          <a:lstStyle/>
          <a:p>
            <a:r>
              <a:rPr lang="en-US" dirty="0" smtClean="0"/>
              <a:t>A new blank template</a:t>
            </a:r>
          </a:p>
          <a:p>
            <a:pPr lvl="1"/>
            <a:r>
              <a:rPr lang="en-US" dirty="0" smtClean="0"/>
              <a:t>Includes a few files &amp; empty folders to guide conventions</a:t>
            </a:r>
          </a:p>
          <a:p>
            <a:r>
              <a:rPr lang="en-US" dirty="0" smtClean="0"/>
              <a:t>Similar to the MVC template</a:t>
            </a:r>
          </a:p>
          <a:p>
            <a:pPr lvl="1"/>
            <a:r>
              <a:rPr lang="en-US" dirty="0" smtClean="0"/>
              <a:t>Add-on components to solve common problems</a:t>
            </a:r>
          </a:p>
          <a:p>
            <a:r>
              <a:rPr lang="en-US" dirty="0" smtClean="0"/>
              <a:t>Solving for the 90%</a:t>
            </a:r>
          </a:p>
          <a:p>
            <a:pPr lvl="1"/>
            <a:r>
              <a:rPr lang="en-US" dirty="0" smtClean="0"/>
              <a:t>The code will solve the 90% use case</a:t>
            </a:r>
          </a:p>
          <a:p>
            <a:r>
              <a:rPr lang="en-US" dirty="0" smtClean="0"/>
              <a:t>Delivering with Windows 10</a:t>
            </a:r>
          </a:p>
          <a:p>
            <a:pPr lvl="1"/>
            <a:r>
              <a:rPr lang="en-US" dirty="0" smtClean="0"/>
              <a:t>The template is in GitHub and still under construction</a:t>
            </a:r>
          </a:p>
        </p:txBody>
      </p:sp>
    </p:spTree>
    <p:extLst>
      <p:ext uri="{BB962C8B-B14F-4D97-AF65-F5344CB8AC3E}">
        <p14:creationId xmlns:p14="http://schemas.microsoft.com/office/powerpoint/2010/main" val="2407835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defPPr>
              <a:defRPr lang="en-US"/>
            </a:defPPr>
            <a:lvl1pPr defTabSz="914377">
              <a:lnSpc>
                <a:spcPct val="90000"/>
              </a:lnSpc>
              <a:spcBef>
                <a:spcPct val="0"/>
              </a:spcBef>
              <a:buNone/>
              <a:defRPr sz="4800" b="1">
                <a:solidFill>
                  <a:schemeClr val="bg1"/>
                </a:solidFill>
                <a:latin typeface="+mj-lt"/>
                <a:ea typeface="+mj-ea"/>
                <a:cs typeface="+mj-cs"/>
              </a:defRPr>
            </a:lvl1pPr>
          </a:lstStyle>
          <a:p>
            <a:r>
              <a:rPr lang="en-US" dirty="0"/>
              <a:t>Today’s </a:t>
            </a:r>
            <a:r>
              <a:rPr lang="en-US" dirty="0" smtClean="0"/>
              <a:t>Goal</a:t>
            </a:r>
            <a:endParaRPr lang="en-US" dirty="0"/>
          </a:p>
        </p:txBody>
      </p:sp>
      <p:sp>
        <p:nvSpPr>
          <p:cNvPr id="4" name="Rectangle 3"/>
          <p:cNvSpPr/>
          <p:nvPr/>
        </p:nvSpPr>
        <p:spPr>
          <a:xfrm>
            <a:off x="746760" y="1583407"/>
            <a:ext cx="10698480" cy="4093428"/>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Introduce the Universal Windows Platform (UWP) on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Provide information on </a:t>
            </a:r>
            <a:r>
              <a:rPr lang="en-US" sz="4000" b="1" dirty="0" smtClean="0">
                <a:solidFill>
                  <a:schemeClr val="bg1"/>
                </a:solidFill>
                <a:latin typeface="+mj-lt"/>
                <a:ea typeface="+mj-ea"/>
                <a:cs typeface="+mj-cs"/>
              </a:rPr>
              <a:t>training</a:t>
            </a: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Help you understand how to (</a:t>
            </a:r>
            <a:r>
              <a:rPr lang="en-US" sz="4000" b="1" dirty="0">
                <a:solidFill>
                  <a:schemeClr val="bg1"/>
                </a:solidFill>
                <a:latin typeface="+mj-lt"/>
                <a:ea typeface="+mj-ea"/>
                <a:cs typeface="+mj-cs"/>
              </a:rPr>
              <a:t>safely) </a:t>
            </a:r>
            <a:r>
              <a:rPr lang="en-US" sz="4000" b="1" dirty="0" smtClean="0">
                <a:solidFill>
                  <a:schemeClr val="bg1"/>
                </a:solidFill>
                <a:latin typeface="+mj-lt"/>
                <a:ea typeface="+mj-ea"/>
                <a:cs typeface="+mj-cs"/>
              </a:rPr>
              <a:t>install </a:t>
            </a:r>
            <a:r>
              <a:rPr lang="en-US" sz="4000" b="1" dirty="0">
                <a:solidFill>
                  <a:schemeClr val="bg1"/>
                </a:solidFill>
                <a:latin typeface="+mj-lt"/>
                <a:ea typeface="+mj-ea"/>
                <a:cs typeface="+mj-cs"/>
              </a:rPr>
              <a:t>Windows 10 </a:t>
            </a:r>
            <a:r>
              <a:rPr lang="en-US" sz="4000" b="1" dirty="0" smtClean="0">
                <a:solidFill>
                  <a:schemeClr val="bg1"/>
                </a:solidFill>
                <a:latin typeface="+mj-lt"/>
                <a:ea typeface="+mj-ea"/>
                <a:cs typeface="+mj-cs"/>
              </a:rPr>
              <a:t>and give it a test drive!</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2668479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Contribute to Template10</a:t>
            </a:r>
            <a:br>
              <a:rPr lang="en-US" dirty="0" smtClean="0"/>
            </a:br>
            <a:r>
              <a:rPr lang="en-US" b="0" dirty="0" smtClean="0"/>
              <a:t>http://aka.ms/template10</a:t>
            </a:r>
            <a:endParaRPr lang="en-US" b="0" dirty="0"/>
          </a:p>
        </p:txBody>
      </p:sp>
    </p:spTree>
    <p:extLst>
      <p:ext uri="{BB962C8B-B14F-4D97-AF65-F5344CB8AC3E}">
        <p14:creationId xmlns:p14="http://schemas.microsoft.com/office/powerpoint/2010/main" val="16720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single platform</a:t>
            </a:r>
          </a:p>
          <a:p>
            <a:pPr marL="234950" lvl="1" indent="0">
              <a:buNone/>
            </a:pPr>
            <a:r>
              <a:rPr lang="en-US" dirty="0"/>
              <a:t>One Windows</a:t>
            </a:r>
          </a:p>
          <a:p>
            <a:pPr marL="234950" lvl="1" indent="0">
              <a:buNone/>
            </a:pPr>
            <a:r>
              <a:rPr lang="en-US" dirty="0"/>
              <a:t>Many devices</a:t>
            </a:r>
          </a:p>
          <a:p>
            <a:pPr indent="-222250"/>
            <a:r>
              <a:rPr lang="en-US" dirty="0"/>
              <a:t>Developer experience</a:t>
            </a:r>
          </a:p>
          <a:p>
            <a:pPr marL="234950" lvl="1" indent="0">
              <a:buNone/>
            </a:pPr>
            <a:r>
              <a:rPr lang="en-US" dirty="0"/>
              <a:t>Windows tooling</a:t>
            </a:r>
          </a:p>
          <a:p>
            <a:pPr marL="234950" lvl="1" indent="0">
              <a:buNone/>
            </a:pPr>
            <a:r>
              <a:rPr lang="en-US" dirty="0" err="1"/>
              <a:t>.Net</a:t>
            </a:r>
            <a:r>
              <a:rPr lang="en-US" dirty="0"/>
              <a:t> Native</a:t>
            </a:r>
          </a:p>
          <a:p>
            <a:pPr indent="-222250"/>
            <a:r>
              <a:rPr lang="en-US" dirty="0"/>
              <a:t>Template 10</a:t>
            </a:r>
          </a:p>
          <a:p>
            <a:pPr marL="234950" lvl="1" indent="0">
              <a:buNone/>
            </a:pPr>
            <a:r>
              <a:rPr lang="en-US" dirty="0"/>
              <a:t>http://aka.ms/template10</a:t>
            </a:r>
          </a:p>
          <a:p>
            <a:pPr marL="234950" lvl="1" indent="0">
              <a:buNone/>
            </a:pPr>
            <a:endParaRPr lang="en-US"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7"/>
          <p:cNvSpPr txBox="1">
            <a:spLocks/>
          </p:cNvSpPr>
          <p:nvPr/>
        </p:nvSpPr>
        <p:spPr>
          <a:xfrm>
            <a:off x="112154" y="5020423"/>
            <a:ext cx="9108046" cy="1723277"/>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spcBef>
                <a:spcPts val="0"/>
              </a:spcBef>
            </a:pPr>
            <a:r>
              <a:rPr lang="en-US" dirty="0" smtClean="0">
                <a:solidFill>
                  <a:schemeClr val="bg1"/>
                </a:solidFill>
              </a:rPr>
              <a:t>Chris LaQuerre</a:t>
            </a:r>
          </a:p>
          <a:p>
            <a:pPr>
              <a:spcBef>
                <a:spcPts val="0"/>
              </a:spcBef>
            </a:pPr>
            <a:r>
              <a:rPr lang="en-US" dirty="0" smtClean="0">
                <a:solidFill>
                  <a:schemeClr val="bg1"/>
                </a:solidFill>
              </a:rPr>
              <a:t>http://www.ctspug.org</a:t>
            </a:r>
          </a:p>
          <a:p>
            <a:pPr>
              <a:spcBef>
                <a:spcPts val="0"/>
              </a:spcBef>
            </a:pPr>
            <a:r>
              <a:rPr lang="en-US" b="1" dirty="0" smtClean="0">
                <a:solidFill>
                  <a:schemeClr val="bg1"/>
                </a:solidFill>
              </a:rPr>
              <a:t>github.com/</a:t>
            </a:r>
            <a:r>
              <a:rPr lang="en-US" b="1" dirty="0" err="1" smtClean="0">
                <a:solidFill>
                  <a:schemeClr val="bg1"/>
                </a:solidFill>
              </a:rPr>
              <a:t>chrislaquerre</a:t>
            </a:r>
            <a:r>
              <a:rPr lang="en-US" b="1" dirty="0" smtClean="0">
                <a:solidFill>
                  <a:schemeClr val="bg1"/>
                </a:solidFill>
              </a:rPr>
              <a:t>/win-10-dev</a:t>
            </a:r>
            <a:endParaRPr lang="en-US" b="1"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409657"/>
            <a:ext cx="5080000" cy="2794000"/>
          </a:xfrm>
          <a:prstGeom prst="rect">
            <a:avLst/>
          </a:prstGeom>
        </p:spPr>
      </p:pic>
      <p:sp>
        <p:nvSpPr>
          <p:cNvPr id="8" name="Title 6"/>
          <p:cNvSpPr>
            <a:spLocks noGrp="1"/>
          </p:cNvSpPr>
          <p:nvPr>
            <p:ph type="ctrTitle"/>
          </p:nvPr>
        </p:nvSpPr>
        <p:spPr>
          <a:xfrm>
            <a:off x="734454" y="1901314"/>
            <a:ext cx="4021516" cy="1302343"/>
          </a:xfrm>
        </p:spPr>
        <p:txBody>
          <a:bodyPr/>
          <a:lstStyle/>
          <a:p>
            <a:r>
              <a:rPr lang="en-US" dirty="0" smtClean="0"/>
              <a:t>Thanks! Questions?</a:t>
            </a:r>
            <a:endParaRPr lang="en-US" dirty="0"/>
          </a:p>
        </p:txBody>
      </p:sp>
    </p:spTree>
    <p:extLst>
      <p:ext uri="{BB962C8B-B14F-4D97-AF65-F5344CB8AC3E}">
        <p14:creationId xmlns:p14="http://schemas.microsoft.com/office/powerpoint/2010/main" val="8633758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a:t>the preview only if </a:t>
            </a:r>
            <a:r>
              <a:rPr lang="en-US" dirty="0" smtClean="0"/>
              <a:t>you…</a:t>
            </a:r>
            <a:r>
              <a:rPr lang="en-US" dirty="0"/>
              <a:t/>
            </a:r>
            <a:br>
              <a:rPr lang="en-US" dirty="0"/>
            </a:br>
            <a:endParaRPr lang="en-US" dirty="0"/>
          </a:p>
        </p:txBody>
      </p:sp>
      <p:sp>
        <p:nvSpPr>
          <p:cNvPr id="3" name="Text Placeholder 2"/>
          <p:cNvSpPr>
            <a:spLocks noGrp="1"/>
          </p:cNvSpPr>
          <p:nvPr>
            <p:ph type="body" sz="quarter" idx="10"/>
          </p:nvPr>
        </p:nvSpPr>
        <p:spPr>
          <a:xfrm>
            <a:off x="257174" y="1204913"/>
            <a:ext cx="11887200" cy="5653087"/>
          </a:xfrm>
        </p:spPr>
        <p:txBody>
          <a:bodyPr/>
          <a:lstStyle/>
          <a:p>
            <a:r>
              <a:rPr lang="en-US" sz="2400" dirty="0" smtClean="0"/>
              <a:t>Want </a:t>
            </a:r>
            <a:r>
              <a:rPr lang="en-US" sz="2400" dirty="0"/>
              <a:t>to try out software that’s still in development and like sharing your opinion about it.</a:t>
            </a:r>
          </a:p>
          <a:p>
            <a:r>
              <a:rPr lang="en-US" sz="2400" dirty="0" smtClean="0"/>
              <a:t>Don’t </a:t>
            </a:r>
            <a:r>
              <a:rPr lang="en-US" sz="2400" dirty="0"/>
              <a:t>mind lots of updates or a UI design that might change significantly over time.</a:t>
            </a:r>
          </a:p>
          <a:p>
            <a:r>
              <a:rPr lang="en-US" sz="2400" dirty="0" smtClean="0"/>
              <a:t>Know </a:t>
            </a:r>
            <a:r>
              <a:rPr lang="en-US" sz="2400" dirty="0"/>
              <a:t>your way around a PC and feel comfortable troubleshooting problems, backing up data, formatting a hard drive, installing an operating system from scratch, or restoring your old one if necessary.</a:t>
            </a:r>
          </a:p>
          <a:p>
            <a:r>
              <a:rPr lang="en-US" sz="2400" dirty="0" smtClean="0"/>
              <a:t>Know </a:t>
            </a:r>
            <a:r>
              <a:rPr lang="en-US" sz="2400" dirty="0"/>
              <a:t>what an ISO file is and how to use it.</a:t>
            </a:r>
          </a:p>
          <a:p>
            <a:r>
              <a:rPr lang="en-US" sz="2400" dirty="0" smtClean="0"/>
              <a:t>Aren't </a:t>
            </a:r>
            <a:r>
              <a:rPr lang="en-US" sz="2400" dirty="0"/>
              <a:t>installing it on your everyday computer</a:t>
            </a:r>
            <a:r>
              <a:rPr lang="en-US" sz="2400" dirty="0" smtClean="0"/>
              <a:t>.</a:t>
            </a:r>
          </a:p>
          <a:p>
            <a:r>
              <a:rPr lang="en-US" sz="2400" dirty="0" smtClean="0"/>
              <a:t>Can’t </a:t>
            </a:r>
            <a:r>
              <a:rPr lang="en-US" sz="2400" smtClean="0"/>
              <a:t>wait until the Windows </a:t>
            </a:r>
            <a:r>
              <a:rPr lang="en-US" sz="2400" dirty="0" smtClean="0"/>
              <a:t>10 official release </a:t>
            </a:r>
            <a:r>
              <a:rPr lang="en-US" sz="2400" smtClean="0"/>
              <a:t>date on </a:t>
            </a:r>
            <a:r>
              <a:rPr lang="en-US" sz="2400" dirty="0" smtClean="0"/>
              <a:t>July 29</a:t>
            </a:r>
            <a:r>
              <a:rPr lang="en-US" sz="2400" baseline="30000" dirty="0" smtClean="0"/>
              <a:t>th</a:t>
            </a:r>
            <a:endParaRPr lang="en-US" sz="2400" dirty="0" smtClean="0"/>
          </a:p>
          <a:p>
            <a:endParaRPr lang="en-US" sz="2400" dirty="0"/>
          </a:p>
        </p:txBody>
      </p:sp>
    </p:spTree>
    <p:extLst>
      <p:ext uri="{BB962C8B-B14F-4D97-AF65-F5344CB8AC3E}">
        <p14:creationId xmlns:p14="http://schemas.microsoft.com/office/powerpoint/2010/main" val="160778853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Hyper-V is a Great (Safe) Option</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726" t="20672" r="39354" b="26408"/>
          <a:stretch/>
        </p:blipFill>
        <p:spPr bwMode="auto">
          <a:xfrm>
            <a:off x="6373998" y="1426616"/>
            <a:ext cx="4965405"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20776" r="39011" b="29405"/>
          <a:stretch/>
        </p:blipFill>
        <p:spPr bwMode="auto">
          <a:xfrm>
            <a:off x="666529" y="1426616"/>
            <a:ext cx="5284383"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703707" y="5607472"/>
            <a:ext cx="4305987" cy="646331"/>
          </a:xfrm>
          <a:prstGeom prst="rect">
            <a:avLst/>
          </a:prstGeom>
        </p:spPr>
        <p:txBody>
          <a:bodyPr wrap="none">
            <a:spAutoFit/>
          </a:bodyPr>
          <a:lstStyle/>
          <a:p>
            <a:r>
              <a:rPr lang="en-US" sz="3600" dirty="0">
                <a:hlinkClick r:id="rId4"/>
              </a:rPr>
              <a:t>http://</a:t>
            </a:r>
            <a:r>
              <a:rPr lang="en-US" sz="3600" dirty="0" smtClean="0">
                <a:hlinkClick r:id="rId4"/>
              </a:rPr>
              <a:t>bit.ly/1pH8dUe</a:t>
            </a:r>
            <a:endParaRPr lang="en-US" sz="3600" dirty="0"/>
          </a:p>
        </p:txBody>
      </p:sp>
      <p:sp>
        <p:nvSpPr>
          <p:cNvPr id="5" name="Rectangle 4"/>
          <p:cNvSpPr/>
          <p:nvPr/>
        </p:nvSpPr>
        <p:spPr>
          <a:xfrm>
            <a:off x="1219847" y="5607472"/>
            <a:ext cx="4177747" cy="646331"/>
          </a:xfrm>
          <a:prstGeom prst="rect">
            <a:avLst/>
          </a:prstGeom>
        </p:spPr>
        <p:txBody>
          <a:bodyPr wrap="none">
            <a:spAutoFit/>
          </a:bodyPr>
          <a:lstStyle/>
          <a:p>
            <a:r>
              <a:rPr lang="en-US" sz="3600" dirty="0">
                <a:hlinkClick r:id="rId5"/>
              </a:rPr>
              <a:t>http://</a:t>
            </a:r>
            <a:r>
              <a:rPr lang="en-US" sz="3600" dirty="0" smtClean="0">
                <a:hlinkClick r:id="rId5"/>
              </a:rPr>
              <a:t>bit.ly/1F4GF2g</a:t>
            </a:r>
            <a:endParaRPr lang="en-US" sz="3600" dirty="0"/>
          </a:p>
        </p:txBody>
      </p:sp>
    </p:spTree>
    <p:extLst>
      <p:ext uri="{BB962C8B-B14F-4D97-AF65-F5344CB8AC3E}">
        <p14:creationId xmlns:p14="http://schemas.microsoft.com/office/powerpoint/2010/main" val="39981794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is </a:t>
            </a:r>
            <a:r>
              <a:rPr lang="en-US" dirty="0" smtClean="0"/>
              <a:t>Another Great Option!</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38" t="19409" r="42498" b="30739"/>
          <a:stretch/>
        </p:blipFill>
        <p:spPr bwMode="auto">
          <a:xfrm>
            <a:off x="889033" y="1444920"/>
            <a:ext cx="5248242" cy="4365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s://account.incentive-inc.com/$2/file/images/support/tutorials/azure-i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900" y="2663939"/>
            <a:ext cx="5486400" cy="19844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30826" y="5896748"/>
            <a:ext cx="4364656" cy="646331"/>
          </a:xfrm>
          <a:prstGeom prst="rect">
            <a:avLst/>
          </a:prstGeom>
        </p:spPr>
        <p:txBody>
          <a:bodyPr wrap="none">
            <a:spAutoFit/>
          </a:bodyPr>
          <a:lstStyle/>
          <a:p>
            <a:r>
              <a:rPr lang="en-US" sz="3600" dirty="0">
                <a:hlinkClick r:id="rId4"/>
              </a:rPr>
              <a:t>http://</a:t>
            </a:r>
            <a:r>
              <a:rPr lang="en-US" sz="3600" dirty="0" smtClean="0">
                <a:hlinkClick r:id="rId4"/>
              </a:rPr>
              <a:t>bit.ly/1BOZZ2G</a:t>
            </a:r>
            <a:endParaRPr lang="en-US" sz="3600" dirty="0"/>
          </a:p>
        </p:txBody>
      </p:sp>
    </p:spTree>
    <p:extLst>
      <p:ext uri="{BB962C8B-B14F-4D97-AF65-F5344CB8AC3E}">
        <p14:creationId xmlns:p14="http://schemas.microsoft.com/office/powerpoint/2010/main" val="3236744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Don’t Do What Jared Did…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914" y="1928702"/>
            <a:ext cx="5822873" cy="3862498"/>
          </a:xfrm>
          <a:prstGeom prst="rect">
            <a:avLst/>
          </a:prstGeom>
        </p:spPr>
      </p:pic>
      <p:sp>
        <p:nvSpPr>
          <p:cNvPr id="5" name="&quot;No&quot; Symbol 4"/>
          <p:cNvSpPr/>
          <p:nvPr/>
        </p:nvSpPr>
        <p:spPr>
          <a:xfrm>
            <a:off x="1523999" y="1285876"/>
            <a:ext cx="8763001" cy="5214826"/>
          </a:xfrm>
          <a:prstGeom prst="noSmoking">
            <a:avLst/>
          </a:prstGeom>
          <a:solidFill>
            <a:schemeClr val="accent6"/>
          </a:solidFill>
          <a:ln>
            <a:solidFill>
              <a:schemeClr val="tx2">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100845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Microsoft Developer Network</a:t>
            </a:r>
            <a:endParaRPr lang="en-US" dirty="0"/>
          </a:p>
        </p:txBody>
      </p:sp>
      <p:sp>
        <p:nvSpPr>
          <p:cNvPr id="3" name="Text Placeholder 2"/>
          <p:cNvSpPr>
            <a:spLocks noGrp="1"/>
          </p:cNvSpPr>
          <p:nvPr>
            <p:ph type="body" sz="quarter" idx="10"/>
          </p:nvPr>
        </p:nvSpPr>
        <p:spPr/>
        <p:txBody>
          <a:bodyPr/>
          <a:lstStyle/>
          <a:p>
            <a:r>
              <a:rPr lang="en-US" dirty="0"/>
              <a:t>Microsoft documentation</a:t>
            </a:r>
          </a:p>
          <a:p>
            <a:pPr lvl="1"/>
            <a:r>
              <a:rPr lang="en-US" dirty="0" smtClean="0">
                <a:hlinkClick r:id="rId2"/>
              </a:rPr>
              <a:t>http://msdn.Microsoft.com</a:t>
            </a:r>
            <a:endParaRPr lang="en-US" dirty="0" smtClean="0"/>
          </a:p>
          <a:p>
            <a:pPr lvl="1"/>
            <a:r>
              <a:rPr lang="en-US" dirty="0" smtClean="0">
                <a:hlinkClick r:id="rId3"/>
              </a:rPr>
              <a:t>http://dev.Windows.com</a:t>
            </a:r>
            <a:endParaRPr lang="en-US" dirty="0" smtClean="0"/>
          </a:p>
          <a:p>
            <a:r>
              <a:rPr lang="en-US" dirty="0" smtClean="0"/>
              <a:t>Microsoft training</a:t>
            </a:r>
          </a:p>
          <a:p>
            <a:pPr lvl="1"/>
            <a:r>
              <a:rPr lang="en-US" dirty="0" smtClean="0">
                <a:hlinkClick r:id="rId4"/>
              </a:rPr>
              <a:t>http://msevents.Microsoft.com</a:t>
            </a:r>
            <a:endParaRPr lang="en-US" dirty="0" smtClean="0"/>
          </a:p>
          <a:p>
            <a:pPr lvl="1"/>
            <a:r>
              <a:rPr lang="en-US" dirty="0" smtClean="0">
                <a:hlinkClick r:id="rId5"/>
              </a:rPr>
              <a:t>http://MicrosoftVirtualAcademy.com</a:t>
            </a:r>
            <a:endParaRPr lang="en-US" dirty="0" smtClean="0"/>
          </a:p>
          <a:p>
            <a:r>
              <a:rPr lang="en-US" dirty="0" smtClean="0"/>
              <a:t>MSDN Subscription</a:t>
            </a:r>
          </a:p>
          <a:p>
            <a:pPr lvl="1"/>
            <a:r>
              <a:rPr lang="en-US" dirty="0" smtClean="0"/>
              <a:t>Operating Systems</a:t>
            </a:r>
          </a:p>
          <a:p>
            <a:pPr lvl="1"/>
            <a:r>
              <a:rPr lang="en-US" dirty="0" smtClean="0"/>
              <a:t>Server/Client Products</a:t>
            </a:r>
          </a:p>
          <a:p>
            <a:pPr lvl="1"/>
            <a:r>
              <a:rPr lang="en-US" dirty="0" smtClean="0"/>
              <a:t>Developer Tools</a:t>
            </a:r>
          </a:p>
          <a:p>
            <a:pPr lvl="1"/>
            <a:r>
              <a:rPr lang="en-US" dirty="0" smtClean="0"/>
              <a:t>Azure/O365 Credits</a:t>
            </a: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8051" t="8030" r="8255" b="16643"/>
          <a:stretch/>
        </p:blipFill>
        <p:spPr bwMode="auto">
          <a:xfrm>
            <a:off x="6484401" y="2338280"/>
            <a:ext cx="5104563" cy="36753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222608" y="6046701"/>
            <a:ext cx="5707132" cy="261610"/>
          </a:xfrm>
          <a:prstGeom prst="rect">
            <a:avLst/>
          </a:prstGeom>
        </p:spPr>
        <p:txBody>
          <a:bodyPr wrap="square">
            <a:spAutoFit/>
          </a:bodyPr>
          <a:lstStyle/>
          <a:p>
            <a:r>
              <a:rPr lang="en-US" sz="1100" u="sng" dirty="0">
                <a:hlinkClick r:id="rId7"/>
              </a:rPr>
              <a:t>http://www.microsoftvirtualacademy.com/training-courses/a-developers-guide-to-windows-10</a:t>
            </a:r>
            <a:endParaRPr lang="en-US" sz="1100" dirty="0"/>
          </a:p>
        </p:txBody>
      </p:sp>
      <p:sp>
        <p:nvSpPr>
          <p:cNvPr id="5" name="Rectangle 4"/>
          <p:cNvSpPr/>
          <p:nvPr/>
        </p:nvSpPr>
        <p:spPr>
          <a:xfrm>
            <a:off x="6651349" y="1866610"/>
            <a:ext cx="4770665" cy="461665"/>
          </a:xfrm>
          <a:prstGeom prst="rect">
            <a:avLst/>
          </a:prstGeom>
        </p:spPr>
        <p:txBody>
          <a:bodyPr wrap="none">
            <a:spAutoFit/>
          </a:bodyPr>
          <a:lstStyle/>
          <a:p>
            <a:r>
              <a:rPr lang="en-US" sz="2400" b="1" dirty="0"/>
              <a:t>A Developers Guide to Windows 10</a:t>
            </a:r>
          </a:p>
        </p:txBody>
      </p:sp>
    </p:spTree>
    <p:extLst>
      <p:ext uri="{BB962C8B-B14F-4D97-AF65-F5344CB8AC3E}">
        <p14:creationId xmlns:p14="http://schemas.microsoft.com/office/powerpoint/2010/main" val="3009976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D0AFCE-D25C-4B4B-AA36-CC57F5A3164B}">
  <ds:schemaRefs>
    <ds:schemaRef ds:uri="http://purl.org/dc/terms/"/>
    <ds:schemaRef ds:uri="http://schemas.openxmlformats.org/package/2006/metadata/core-properties"/>
    <ds:schemaRef ds:uri="http://purl.org/dc/dcmitype/"/>
    <ds:schemaRef ds:uri="http://schemas.microsoft.com/office/infopath/2007/PartnerControls"/>
    <ds:schemaRef ds:uri="27aa9422-7f1f-4c84-9cdf-302b1a67e513"/>
    <ds:schemaRef ds:uri="http://schemas.microsoft.com/office/2006/documentManagement/types"/>
    <ds:schemaRef ds:uri="http://purl.org/dc/elements/1.1/"/>
    <ds:schemaRef ds:uri="http://schemas.microsoft.com/office/2006/metadata/properties"/>
    <ds:schemaRef ds:uri="05FD27EB-CB97-4E61-B9E7-0CFF7914CBAF"/>
    <ds:schemaRef ds:uri="http://www.w3.org/XML/1998/namespace"/>
  </ds:schemaRefs>
</ds:datastoreItem>
</file>

<file path=customXml/itemProps2.xml><?xml version="1.0" encoding="utf-8"?>
<ds:datastoreItem xmlns:ds="http://schemas.openxmlformats.org/officeDocument/2006/customXml" ds:itemID="{617C19CD-8618-45A6-8ABF-A4476A75B112}">
  <ds:schemaRefs>
    <ds:schemaRef ds:uri="http://schemas.microsoft.com/sharepoint/v3/contenttype/forms"/>
  </ds:schemaRefs>
</ds:datastoreItem>
</file>

<file path=customXml/itemProps3.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1956</Words>
  <Application>Microsoft Office PowerPoint</Application>
  <PresentationFormat>Widescreen</PresentationFormat>
  <Paragraphs>402</Paragraphs>
  <Slides>42</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ＭＳ Ｐゴシック</vt:lpstr>
      <vt:lpstr>Arial</vt:lpstr>
      <vt:lpstr>Calibri</vt:lpstr>
      <vt:lpstr>Consolas</vt:lpstr>
      <vt:lpstr>Segoe UI</vt:lpstr>
      <vt:lpstr>Segoe UI Light</vt:lpstr>
      <vt:lpstr>Segoe UI Semibold</vt:lpstr>
      <vt:lpstr>PPT%20Theme</vt:lpstr>
      <vt:lpstr>A Developers Guide to Windows 10</vt:lpstr>
      <vt:lpstr>PowerPoint Presentation</vt:lpstr>
      <vt:lpstr>Spread the word and the mayo.</vt:lpstr>
      <vt:lpstr>PowerPoint Presentation</vt:lpstr>
      <vt:lpstr>Install the preview only if you… </vt:lpstr>
      <vt:lpstr>Hyper-V is a Great (Safe) Option</vt:lpstr>
      <vt:lpstr>Azure is Another Great Option!</vt:lpstr>
      <vt:lpstr>But Don’t Do What Jared Did…</vt:lpstr>
      <vt:lpstr>Microsoft Developer Network</vt:lpstr>
      <vt:lpstr>Microsoft Virtual Academy</vt:lpstr>
      <vt:lpstr>Introducing  the UWP</vt:lpstr>
      <vt:lpstr>Windows Core</vt:lpstr>
      <vt:lpstr>PowerPoint Presentation</vt:lpstr>
      <vt:lpstr>Each family adds features  to the one it inherits</vt:lpstr>
      <vt:lpstr>The convergence journey</vt:lpstr>
      <vt:lpstr>PowerPoint Presentation</vt:lpstr>
      <vt:lpstr>PowerPoint Presentation</vt:lpstr>
      <vt:lpstr>Universal Windows Platform</vt:lpstr>
      <vt:lpstr>Apps don't target Windows 10, apps target the platform</vt:lpstr>
      <vt:lpstr>PowerPoint Presentation</vt:lpstr>
      <vt:lpstr>The Universal Windows Platform can update at its own cadence</vt:lpstr>
      <vt:lpstr>Windows app</vt:lpstr>
      <vt:lpstr>The developer story</vt:lpstr>
      <vt:lpstr>Hello devices</vt:lpstr>
      <vt:lpstr>PowerPoint Presentation</vt:lpstr>
      <vt:lpstr>Platform extensions</vt:lpstr>
      <vt:lpstr>Universal Windows Platform</vt:lpstr>
      <vt:lpstr>Traditional Microsoft technologies are not the only way to create Windows apps</vt:lpstr>
      <vt:lpstr>PowerPoint Presentation</vt:lpstr>
      <vt:lpstr>Let’s talk about bridge technologies</vt:lpstr>
      <vt:lpstr>Bridges bring more apps  to the Windows platform</vt:lpstr>
      <vt:lpstr>Adaptive design</vt:lpstr>
      <vt:lpstr>Adaptive design</vt:lpstr>
      <vt:lpstr>Tailored design</vt:lpstr>
      <vt:lpstr>Users love apps that  work great on all their devices</vt:lpstr>
      <vt:lpstr>Test capabilities at runtime</vt:lpstr>
      <vt:lpstr>One simple, unified, integrated development environment</vt:lpstr>
      <vt:lpstr>Visual Studio 2015 Editions</vt:lpstr>
      <vt:lpstr>Introducing “Template 10”</vt:lpstr>
      <vt:lpstr>Contribute to Template10 http://aka.ms/template10</vt:lpstr>
      <vt:lpstr>PowerPoint Presentation</vt:lpstr>
      <vt:lpstr>Thanks!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2015-06-18T00:58:18Z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